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2"/>
  </p:notesMasterIdLst>
  <p:sldIdLst>
    <p:sldId id="256" r:id="rId2"/>
    <p:sldId id="257" r:id="rId3"/>
    <p:sldId id="261" r:id="rId4"/>
    <p:sldId id="258" r:id="rId5"/>
    <p:sldId id="259" r:id="rId6"/>
    <p:sldId id="262" r:id="rId7"/>
    <p:sldId id="263" r:id="rId8"/>
    <p:sldId id="264" r:id="rId9"/>
    <p:sldId id="265" r:id="rId10"/>
    <p:sldId id="266" r:id="rId11"/>
    <p:sldId id="267" r:id="rId12"/>
    <p:sldId id="269" r:id="rId13"/>
    <p:sldId id="270" r:id="rId14"/>
    <p:sldId id="271" r:id="rId15"/>
    <p:sldId id="272" r:id="rId16"/>
    <p:sldId id="273" r:id="rId17"/>
    <p:sldId id="274" r:id="rId18"/>
    <p:sldId id="275" r:id="rId19"/>
    <p:sldId id="276" r:id="rId20"/>
    <p:sldId id="277" r:id="rId21"/>
    <p:sldId id="278" r:id="rId22"/>
    <p:sldId id="279" r:id="rId23"/>
    <p:sldId id="280" r:id="rId24"/>
    <p:sldId id="281" r:id="rId25"/>
    <p:sldId id="282" r:id="rId26"/>
    <p:sldId id="283" r:id="rId27"/>
    <p:sldId id="284" r:id="rId28"/>
    <p:sldId id="285" r:id="rId29"/>
    <p:sldId id="286" r:id="rId30"/>
    <p:sldId id="287" r:id="rId31"/>
    <p:sldId id="289" r:id="rId32"/>
    <p:sldId id="290" r:id="rId33"/>
    <p:sldId id="291" r:id="rId34"/>
    <p:sldId id="292" r:id="rId35"/>
    <p:sldId id="293" r:id="rId36"/>
    <p:sldId id="295" r:id="rId37"/>
    <p:sldId id="296" r:id="rId38"/>
    <p:sldId id="297" r:id="rId39"/>
    <p:sldId id="298" r:id="rId40"/>
    <p:sldId id="299" r:id="rId41"/>
  </p:sldIdLst>
  <p:sldSz cx="9144000" cy="6858000" type="screen4x3"/>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500" autoAdjust="0"/>
    <p:restoredTop sz="94660"/>
  </p:normalViewPr>
  <p:slideViewPr>
    <p:cSldViewPr>
      <p:cViewPr varScale="1">
        <p:scale>
          <a:sx n="74" d="100"/>
          <a:sy n="74" d="100"/>
        </p:scale>
        <p:origin x="1392" y="72"/>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EDA23C-7DDB-4D8C-8EE6-C1187FD08D1D}" type="datetimeFigureOut">
              <a:rPr lang="ca-ES" smtClean="0"/>
              <a:pPr/>
              <a:t>27/02/2016</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A7ED8-A71A-4102-AF20-B84079829E6C}" type="slidenum">
              <a:rPr lang="ca-ES" smtClean="0"/>
              <a:pPr/>
              <a:t>‹Nº›</a:t>
            </a:fld>
            <a:endParaRPr lang="ca-ES"/>
          </a:p>
        </p:txBody>
      </p:sp>
    </p:spTree>
    <p:extLst>
      <p:ext uri="{BB962C8B-B14F-4D97-AF65-F5344CB8AC3E}">
        <p14:creationId xmlns:p14="http://schemas.microsoft.com/office/powerpoint/2010/main" val="186489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a:t>
            </a:fld>
            <a:endParaRPr lang="ca-ES"/>
          </a:p>
        </p:txBody>
      </p:sp>
    </p:spTree>
    <p:extLst>
      <p:ext uri="{BB962C8B-B14F-4D97-AF65-F5344CB8AC3E}">
        <p14:creationId xmlns:p14="http://schemas.microsoft.com/office/powerpoint/2010/main" val="32590908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11</a:t>
            </a:fld>
            <a:endParaRPr lang="ca-ES"/>
          </a:p>
        </p:txBody>
      </p:sp>
    </p:spTree>
    <p:extLst>
      <p:ext uri="{BB962C8B-B14F-4D97-AF65-F5344CB8AC3E}">
        <p14:creationId xmlns:p14="http://schemas.microsoft.com/office/powerpoint/2010/main" val="21996162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12</a:t>
            </a:fld>
            <a:endParaRPr lang="ca-ES"/>
          </a:p>
        </p:txBody>
      </p:sp>
    </p:spTree>
    <p:extLst>
      <p:ext uri="{BB962C8B-B14F-4D97-AF65-F5344CB8AC3E}">
        <p14:creationId xmlns:p14="http://schemas.microsoft.com/office/powerpoint/2010/main" val="30292293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13</a:t>
            </a:fld>
            <a:endParaRPr lang="ca-ES"/>
          </a:p>
        </p:txBody>
      </p:sp>
    </p:spTree>
    <p:extLst>
      <p:ext uri="{BB962C8B-B14F-4D97-AF65-F5344CB8AC3E}">
        <p14:creationId xmlns:p14="http://schemas.microsoft.com/office/powerpoint/2010/main" val="3471862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14</a:t>
            </a:fld>
            <a:endParaRPr lang="ca-ES"/>
          </a:p>
        </p:txBody>
      </p:sp>
    </p:spTree>
    <p:extLst>
      <p:ext uri="{BB962C8B-B14F-4D97-AF65-F5344CB8AC3E}">
        <p14:creationId xmlns:p14="http://schemas.microsoft.com/office/powerpoint/2010/main" val="374145752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15</a:t>
            </a:fld>
            <a:endParaRPr lang="ca-ES"/>
          </a:p>
        </p:txBody>
      </p:sp>
    </p:spTree>
    <p:extLst>
      <p:ext uri="{BB962C8B-B14F-4D97-AF65-F5344CB8AC3E}">
        <p14:creationId xmlns:p14="http://schemas.microsoft.com/office/powerpoint/2010/main" val="331125797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16</a:t>
            </a:fld>
            <a:endParaRPr lang="ca-ES"/>
          </a:p>
        </p:txBody>
      </p:sp>
    </p:spTree>
    <p:extLst>
      <p:ext uri="{BB962C8B-B14F-4D97-AF65-F5344CB8AC3E}">
        <p14:creationId xmlns:p14="http://schemas.microsoft.com/office/powerpoint/2010/main" val="40590870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17</a:t>
            </a:fld>
            <a:endParaRPr lang="ca-ES"/>
          </a:p>
        </p:txBody>
      </p:sp>
    </p:spTree>
    <p:extLst>
      <p:ext uri="{BB962C8B-B14F-4D97-AF65-F5344CB8AC3E}">
        <p14:creationId xmlns:p14="http://schemas.microsoft.com/office/powerpoint/2010/main" val="305344755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18</a:t>
            </a:fld>
            <a:endParaRPr lang="ca-ES"/>
          </a:p>
        </p:txBody>
      </p:sp>
    </p:spTree>
    <p:extLst>
      <p:ext uri="{BB962C8B-B14F-4D97-AF65-F5344CB8AC3E}">
        <p14:creationId xmlns:p14="http://schemas.microsoft.com/office/powerpoint/2010/main" val="25977132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19</a:t>
            </a:fld>
            <a:endParaRPr lang="ca-ES"/>
          </a:p>
        </p:txBody>
      </p:sp>
    </p:spTree>
    <p:extLst>
      <p:ext uri="{BB962C8B-B14F-4D97-AF65-F5344CB8AC3E}">
        <p14:creationId xmlns:p14="http://schemas.microsoft.com/office/powerpoint/2010/main" val="20403102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20</a:t>
            </a:fld>
            <a:endParaRPr lang="ca-ES"/>
          </a:p>
        </p:txBody>
      </p:sp>
    </p:spTree>
    <p:extLst>
      <p:ext uri="{BB962C8B-B14F-4D97-AF65-F5344CB8AC3E}">
        <p14:creationId xmlns:p14="http://schemas.microsoft.com/office/powerpoint/2010/main" val="170572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a:t>
            </a:fld>
            <a:endParaRPr lang="ca-ES"/>
          </a:p>
        </p:txBody>
      </p:sp>
    </p:spTree>
    <p:extLst>
      <p:ext uri="{BB962C8B-B14F-4D97-AF65-F5344CB8AC3E}">
        <p14:creationId xmlns:p14="http://schemas.microsoft.com/office/powerpoint/2010/main" val="21202790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21</a:t>
            </a:fld>
            <a:endParaRPr lang="ca-ES"/>
          </a:p>
        </p:txBody>
      </p:sp>
    </p:spTree>
    <p:extLst>
      <p:ext uri="{BB962C8B-B14F-4D97-AF65-F5344CB8AC3E}">
        <p14:creationId xmlns:p14="http://schemas.microsoft.com/office/powerpoint/2010/main" val="21242145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22</a:t>
            </a:fld>
            <a:endParaRPr lang="ca-ES"/>
          </a:p>
        </p:txBody>
      </p:sp>
    </p:spTree>
    <p:extLst>
      <p:ext uri="{BB962C8B-B14F-4D97-AF65-F5344CB8AC3E}">
        <p14:creationId xmlns:p14="http://schemas.microsoft.com/office/powerpoint/2010/main" val="38187354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23</a:t>
            </a:fld>
            <a:endParaRPr lang="ca-ES"/>
          </a:p>
        </p:txBody>
      </p:sp>
    </p:spTree>
    <p:extLst>
      <p:ext uri="{BB962C8B-B14F-4D97-AF65-F5344CB8AC3E}">
        <p14:creationId xmlns:p14="http://schemas.microsoft.com/office/powerpoint/2010/main" val="333367140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24</a:t>
            </a:fld>
            <a:endParaRPr lang="ca-ES"/>
          </a:p>
        </p:txBody>
      </p:sp>
    </p:spTree>
    <p:extLst>
      <p:ext uri="{BB962C8B-B14F-4D97-AF65-F5344CB8AC3E}">
        <p14:creationId xmlns:p14="http://schemas.microsoft.com/office/powerpoint/2010/main" val="6545639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25</a:t>
            </a:fld>
            <a:endParaRPr lang="ca-ES"/>
          </a:p>
        </p:txBody>
      </p:sp>
    </p:spTree>
    <p:extLst>
      <p:ext uri="{BB962C8B-B14F-4D97-AF65-F5344CB8AC3E}">
        <p14:creationId xmlns:p14="http://schemas.microsoft.com/office/powerpoint/2010/main" val="33620990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26</a:t>
            </a:fld>
            <a:endParaRPr lang="ca-ES"/>
          </a:p>
        </p:txBody>
      </p:sp>
    </p:spTree>
    <p:extLst>
      <p:ext uri="{BB962C8B-B14F-4D97-AF65-F5344CB8AC3E}">
        <p14:creationId xmlns:p14="http://schemas.microsoft.com/office/powerpoint/2010/main" val="13612440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27</a:t>
            </a:fld>
            <a:endParaRPr lang="ca-ES"/>
          </a:p>
        </p:txBody>
      </p:sp>
    </p:spTree>
    <p:extLst>
      <p:ext uri="{BB962C8B-B14F-4D97-AF65-F5344CB8AC3E}">
        <p14:creationId xmlns:p14="http://schemas.microsoft.com/office/powerpoint/2010/main" val="207038815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28</a:t>
            </a:fld>
            <a:endParaRPr lang="ca-ES"/>
          </a:p>
        </p:txBody>
      </p:sp>
    </p:spTree>
    <p:extLst>
      <p:ext uri="{BB962C8B-B14F-4D97-AF65-F5344CB8AC3E}">
        <p14:creationId xmlns:p14="http://schemas.microsoft.com/office/powerpoint/2010/main" val="314456583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29</a:t>
            </a:fld>
            <a:endParaRPr lang="ca-ES"/>
          </a:p>
        </p:txBody>
      </p:sp>
    </p:spTree>
    <p:extLst>
      <p:ext uri="{BB962C8B-B14F-4D97-AF65-F5344CB8AC3E}">
        <p14:creationId xmlns:p14="http://schemas.microsoft.com/office/powerpoint/2010/main" val="39484711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30</a:t>
            </a:fld>
            <a:endParaRPr lang="ca-ES"/>
          </a:p>
        </p:txBody>
      </p:sp>
    </p:spTree>
    <p:extLst>
      <p:ext uri="{BB962C8B-B14F-4D97-AF65-F5344CB8AC3E}">
        <p14:creationId xmlns:p14="http://schemas.microsoft.com/office/powerpoint/2010/main" val="29829331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4</a:t>
            </a:fld>
            <a:endParaRPr lang="ca-ES"/>
          </a:p>
        </p:txBody>
      </p:sp>
    </p:spTree>
    <p:extLst>
      <p:ext uri="{BB962C8B-B14F-4D97-AF65-F5344CB8AC3E}">
        <p14:creationId xmlns:p14="http://schemas.microsoft.com/office/powerpoint/2010/main" val="4152018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31</a:t>
            </a:fld>
            <a:endParaRPr lang="ca-ES"/>
          </a:p>
        </p:txBody>
      </p:sp>
    </p:spTree>
    <p:extLst>
      <p:ext uri="{BB962C8B-B14F-4D97-AF65-F5344CB8AC3E}">
        <p14:creationId xmlns:p14="http://schemas.microsoft.com/office/powerpoint/2010/main" val="242666020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32</a:t>
            </a:fld>
            <a:endParaRPr lang="ca-ES"/>
          </a:p>
        </p:txBody>
      </p:sp>
    </p:spTree>
    <p:extLst>
      <p:ext uri="{BB962C8B-B14F-4D97-AF65-F5344CB8AC3E}">
        <p14:creationId xmlns:p14="http://schemas.microsoft.com/office/powerpoint/2010/main" val="303889131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33</a:t>
            </a:fld>
            <a:endParaRPr lang="ca-ES"/>
          </a:p>
        </p:txBody>
      </p:sp>
    </p:spTree>
    <p:extLst>
      <p:ext uri="{BB962C8B-B14F-4D97-AF65-F5344CB8AC3E}">
        <p14:creationId xmlns:p14="http://schemas.microsoft.com/office/powerpoint/2010/main" val="294785450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34</a:t>
            </a:fld>
            <a:endParaRPr lang="ca-ES"/>
          </a:p>
        </p:txBody>
      </p:sp>
    </p:spTree>
    <p:extLst>
      <p:ext uri="{BB962C8B-B14F-4D97-AF65-F5344CB8AC3E}">
        <p14:creationId xmlns:p14="http://schemas.microsoft.com/office/powerpoint/2010/main" val="13419334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35</a:t>
            </a:fld>
            <a:endParaRPr lang="ca-ES"/>
          </a:p>
        </p:txBody>
      </p:sp>
    </p:spTree>
    <p:extLst>
      <p:ext uri="{BB962C8B-B14F-4D97-AF65-F5344CB8AC3E}">
        <p14:creationId xmlns:p14="http://schemas.microsoft.com/office/powerpoint/2010/main" val="391868246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36</a:t>
            </a:fld>
            <a:endParaRPr lang="ca-ES"/>
          </a:p>
        </p:txBody>
      </p:sp>
    </p:spTree>
    <p:extLst>
      <p:ext uri="{BB962C8B-B14F-4D97-AF65-F5344CB8AC3E}">
        <p14:creationId xmlns:p14="http://schemas.microsoft.com/office/powerpoint/2010/main" val="278192041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37</a:t>
            </a:fld>
            <a:endParaRPr lang="ca-ES"/>
          </a:p>
        </p:txBody>
      </p:sp>
    </p:spTree>
    <p:extLst>
      <p:ext uri="{BB962C8B-B14F-4D97-AF65-F5344CB8AC3E}">
        <p14:creationId xmlns:p14="http://schemas.microsoft.com/office/powerpoint/2010/main" val="19568619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38</a:t>
            </a:fld>
            <a:endParaRPr lang="ca-ES"/>
          </a:p>
        </p:txBody>
      </p:sp>
    </p:spTree>
    <p:extLst>
      <p:ext uri="{BB962C8B-B14F-4D97-AF65-F5344CB8AC3E}">
        <p14:creationId xmlns:p14="http://schemas.microsoft.com/office/powerpoint/2010/main" val="38194216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39</a:t>
            </a:fld>
            <a:endParaRPr lang="ca-ES"/>
          </a:p>
        </p:txBody>
      </p:sp>
    </p:spTree>
    <p:extLst>
      <p:ext uri="{BB962C8B-B14F-4D97-AF65-F5344CB8AC3E}">
        <p14:creationId xmlns:p14="http://schemas.microsoft.com/office/powerpoint/2010/main" val="396694578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40</a:t>
            </a:fld>
            <a:endParaRPr lang="ca-ES"/>
          </a:p>
        </p:txBody>
      </p:sp>
    </p:spTree>
    <p:extLst>
      <p:ext uri="{BB962C8B-B14F-4D97-AF65-F5344CB8AC3E}">
        <p14:creationId xmlns:p14="http://schemas.microsoft.com/office/powerpoint/2010/main" val="1534610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5</a:t>
            </a:fld>
            <a:endParaRPr lang="ca-ES"/>
          </a:p>
        </p:txBody>
      </p:sp>
    </p:spTree>
    <p:extLst>
      <p:ext uri="{BB962C8B-B14F-4D97-AF65-F5344CB8AC3E}">
        <p14:creationId xmlns:p14="http://schemas.microsoft.com/office/powerpoint/2010/main" val="306908438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6</a:t>
            </a:fld>
            <a:endParaRPr lang="ca-ES"/>
          </a:p>
        </p:txBody>
      </p:sp>
    </p:spTree>
    <p:extLst>
      <p:ext uri="{BB962C8B-B14F-4D97-AF65-F5344CB8AC3E}">
        <p14:creationId xmlns:p14="http://schemas.microsoft.com/office/powerpoint/2010/main" val="729038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7</a:t>
            </a:fld>
            <a:endParaRPr lang="ca-ES"/>
          </a:p>
        </p:txBody>
      </p:sp>
    </p:spTree>
    <p:extLst>
      <p:ext uri="{BB962C8B-B14F-4D97-AF65-F5344CB8AC3E}">
        <p14:creationId xmlns:p14="http://schemas.microsoft.com/office/powerpoint/2010/main" val="317560213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8</a:t>
            </a:fld>
            <a:endParaRPr lang="ca-ES"/>
          </a:p>
        </p:txBody>
      </p:sp>
    </p:spTree>
    <p:extLst>
      <p:ext uri="{BB962C8B-B14F-4D97-AF65-F5344CB8AC3E}">
        <p14:creationId xmlns:p14="http://schemas.microsoft.com/office/powerpoint/2010/main" val="42433127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9</a:t>
            </a:fld>
            <a:endParaRPr lang="ca-ES"/>
          </a:p>
        </p:txBody>
      </p:sp>
    </p:spTree>
    <p:extLst>
      <p:ext uri="{BB962C8B-B14F-4D97-AF65-F5344CB8AC3E}">
        <p14:creationId xmlns:p14="http://schemas.microsoft.com/office/powerpoint/2010/main" val="21643588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10</a:t>
            </a:fld>
            <a:endParaRPr lang="ca-ES"/>
          </a:p>
        </p:txBody>
      </p:sp>
    </p:spTree>
    <p:extLst>
      <p:ext uri="{BB962C8B-B14F-4D97-AF65-F5344CB8AC3E}">
        <p14:creationId xmlns:p14="http://schemas.microsoft.com/office/powerpoint/2010/main" val="340686876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23 Rectángulo"/>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24 Rectángulo"/>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25 Rectángulo"/>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Rectángulo"/>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29 Rectángulo redondeado"/>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30 Rectángulo redondeado"/>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Rectángulo"/>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a:xfrm>
            <a:off x="6705600" y="4206240"/>
            <a:ext cx="960120" cy="457200"/>
          </a:xfrm>
        </p:spPr>
        <p:txBody>
          <a:bodyPr/>
          <a:lstStyle/>
          <a:p>
            <a:fld id="{53250172-549E-403D-9D54-97A45E04CD36}" type="datetime1">
              <a:rPr lang="ca-ES" smtClean="0"/>
              <a:pPr/>
              <a:t>27/02/2016</a:t>
            </a:fld>
            <a:endParaRPr lang="ca-ES"/>
          </a:p>
        </p:txBody>
      </p:sp>
      <p:sp>
        <p:nvSpPr>
          <p:cNvPr id="17" name="16 Marcador de pie de página"/>
          <p:cNvSpPr>
            <a:spLocks noGrp="1"/>
          </p:cNvSpPr>
          <p:nvPr>
            <p:ph type="ftr" sz="quarter" idx="11"/>
          </p:nvPr>
        </p:nvSpPr>
        <p:spPr>
          <a:xfrm>
            <a:off x="5410200" y="4205288"/>
            <a:ext cx="1295400" cy="457200"/>
          </a:xfrm>
        </p:spPr>
        <p:txBody>
          <a:bodyPr/>
          <a:lstStyle/>
          <a:p>
            <a:endParaRPr lang="ca-ES"/>
          </a:p>
        </p:txBody>
      </p:sp>
      <p:sp>
        <p:nvSpPr>
          <p:cNvPr id="29" name="28 Marcador de número de diapositiva"/>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3A02E08-3743-41AC-8D89-E8D485D91EAE}" type="slidenum">
              <a:rPr lang="ca-ES" smtClean="0"/>
              <a:pPr/>
              <a:t>‹Nº›</a:t>
            </a:fld>
            <a:endParaRPr lang="ca-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B34A838-C2F0-4796-94AF-661B330ACC62}" type="datetime1">
              <a:rPr lang="ca-ES" smtClean="0"/>
              <a:pPr/>
              <a:t>27/02/2016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7D1407A-2716-4969-AB26-E8D323DB0C61}" type="datetime1">
              <a:rPr lang="ca-ES" smtClean="0"/>
              <a:pPr/>
              <a:t>27/02/2016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0D1FA48-E4CC-4E50-B621-FEC66D48F55A}" type="datetime1">
              <a:rPr lang="ca-ES" smtClean="0"/>
              <a:pPr/>
              <a:t>27/02/2016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C4DBA73-C992-48DE-8283-CA07F5BD421D}" type="datetime1">
              <a:rPr lang="ca-ES" smtClean="0"/>
              <a:pPr/>
              <a:t>27/02/2016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071CC1B-2D64-416A-8472-4F5862D04A8F}" type="datetime1">
              <a:rPr lang="ca-ES" smtClean="0"/>
              <a:pPr/>
              <a:t>27/02/2016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nchor="ctr"/>
          <a:lstStyle>
            <a:lvl1pPr>
              <a:defRPr sz="4000" b="0" i="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fecha"/>
          <p:cNvSpPr>
            <a:spLocks noGrp="1"/>
          </p:cNvSpPr>
          <p:nvPr>
            <p:ph type="dt" sz="half" idx="10"/>
          </p:nvPr>
        </p:nvSpPr>
        <p:spPr/>
        <p:txBody>
          <a:bodyPr rtlCol="0"/>
          <a:lstStyle/>
          <a:p>
            <a:fld id="{37A8BF19-F37D-4C96-948C-C047F00473AE}" type="datetime1">
              <a:rPr lang="ca-ES" smtClean="0"/>
              <a:pPr/>
              <a:t>27/02/2016</a:t>
            </a:fld>
            <a:endParaRPr lang="ca-ES"/>
          </a:p>
        </p:txBody>
      </p:sp>
      <p:sp>
        <p:nvSpPr>
          <p:cNvPr id="27" name="26 Marcador de número de diapositiva"/>
          <p:cNvSpPr>
            <a:spLocks noGrp="1"/>
          </p:cNvSpPr>
          <p:nvPr>
            <p:ph type="sldNum" sz="quarter" idx="11"/>
          </p:nvPr>
        </p:nvSpPr>
        <p:spPr/>
        <p:txBody>
          <a:bodyPr rtlCol="0"/>
          <a:lstStyle/>
          <a:p>
            <a:fld id="{B3A02E08-3743-41AC-8D89-E8D485D91EAE}" type="slidenum">
              <a:rPr lang="ca-ES" smtClean="0"/>
              <a:pPr/>
              <a:t>‹Nº›</a:t>
            </a:fld>
            <a:endParaRPr lang="ca-ES"/>
          </a:p>
        </p:txBody>
      </p:sp>
      <p:sp>
        <p:nvSpPr>
          <p:cNvPr id="28" name="27 Marcador de pie de página"/>
          <p:cNvSpPr>
            <a:spLocks noGrp="1"/>
          </p:cNvSpPr>
          <p:nvPr>
            <p:ph type="ftr" sz="quarter" idx="12"/>
          </p:nvPr>
        </p:nvSpPr>
        <p:spPr/>
        <p:txBody>
          <a:bodyPr rtlCol="0"/>
          <a:lstStyle/>
          <a:p>
            <a:endParaRPr lang="ca-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583680" y="612648"/>
            <a:ext cx="957264" cy="457200"/>
          </a:xfrm>
        </p:spPr>
        <p:txBody>
          <a:bodyPr/>
          <a:lstStyle/>
          <a:p>
            <a:fld id="{C8C987C9-280B-4453-A353-7F31C5A7FEC8}" type="datetime1">
              <a:rPr lang="ca-ES" smtClean="0"/>
              <a:pPr/>
              <a:t>27/02/2016</a:t>
            </a:fld>
            <a:endParaRPr lang="ca-ES"/>
          </a:p>
        </p:txBody>
      </p:sp>
      <p:sp>
        <p:nvSpPr>
          <p:cNvPr id="4" name="3 Marcador de pie de página"/>
          <p:cNvSpPr>
            <a:spLocks noGrp="1"/>
          </p:cNvSpPr>
          <p:nvPr>
            <p:ph type="ftr" sz="quarter" idx="11"/>
          </p:nvPr>
        </p:nvSpPr>
        <p:spPr>
          <a:xfrm>
            <a:off x="5257800" y="612648"/>
            <a:ext cx="1325880" cy="457200"/>
          </a:xfrm>
        </p:spPr>
        <p:txBody>
          <a:bodyPr/>
          <a:lstStyle/>
          <a:p>
            <a:endParaRPr lang="ca-ES"/>
          </a:p>
        </p:txBody>
      </p:sp>
      <p:sp>
        <p:nvSpPr>
          <p:cNvPr id="5" name="4 Marcador de número de diapositiva"/>
          <p:cNvSpPr>
            <a:spLocks noGrp="1"/>
          </p:cNvSpPr>
          <p:nvPr>
            <p:ph type="sldNum" sz="quarter" idx="12"/>
          </p:nvPr>
        </p:nvSpPr>
        <p:spPr>
          <a:xfrm>
            <a:off x="8174736" y="2272"/>
            <a:ext cx="762000" cy="365760"/>
          </a:xfrm>
        </p:spPr>
        <p:txBody>
          <a:bodyPr/>
          <a:lstStyle/>
          <a:p>
            <a:fld id="{B3A02E08-3743-41AC-8D89-E8D485D91EAE}" type="slidenum">
              <a:rPr lang="ca-ES" smtClean="0"/>
              <a:pPr/>
              <a:t>‹Nº›</a:t>
            </a:fld>
            <a:endParaRPr lang="ca-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FA6E9F8-BBB1-4AA1-AAAF-9CCA6F982A4D}" type="datetime1">
              <a:rPr lang="ca-ES" smtClean="0"/>
              <a:pPr/>
              <a:t>27/02/2016</a:t>
            </a:fld>
            <a:endParaRPr lang="ca-ES"/>
          </a:p>
        </p:txBody>
      </p:sp>
      <p:sp>
        <p:nvSpPr>
          <p:cNvPr id="3" name="2 Marcador de pie de página"/>
          <p:cNvSpPr>
            <a:spLocks noGrp="1"/>
          </p:cNvSpPr>
          <p:nvPr>
            <p:ph type="ftr" sz="quarter" idx="11"/>
          </p:nvPr>
        </p:nvSpPr>
        <p:spPr/>
        <p:txBody>
          <a:bodyPr/>
          <a:lstStyle/>
          <a:p>
            <a:endParaRPr lang="ca-ES"/>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9E9F35FC-3805-442F-B777-8C503C67BE74}" type="datetime1">
              <a:rPr lang="ca-ES" smtClean="0"/>
              <a:pPr/>
              <a:t>27/02/2016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4DF4884-7EF3-46D3-AFE7-79C49F178708}" type="datetime1">
              <a:rPr lang="ca-ES" smtClean="0"/>
              <a:pPr/>
              <a:t>27/02/2016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Rectángulo"/>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29 Rectángulo"/>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30 Rectángulo"/>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32 Rectángulo redondeado"/>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33 Rectángulo redondeado"/>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34 Rectángulo"/>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35 Rectángulo"/>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36 Rectángulo"/>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37 Rectángulo"/>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38 Rectángulo"/>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39 Rectángulo"/>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457200" y="1143000"/>
            <a:ext cx="8229600" cy="10668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61BA886-0175-4705-91EF-382373D06790}" type="datetime1">
              <a:rPr lang="ca-ES" smtClean="0"/>
              <a:pPr/>
              <a:t>27/02/2016</a:t>
            </a:fld>
            <a:endParaRPr lang="ca-ES"/>
          </a:p>
        </p:txBody>
      </p:sp>
      <p:sp>
        <p:nvSpPr>
          <p:cNvPr id="3" name="2 Marcador de pie de página"/>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ca-ES"/>
          </a:p>
        </p:txBody>
      </p:sp>
      <p:sp>
        <p:nvSpPr>
          <p:cNvPr id="23" name="22 Marcador de número de diapositiva"/>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3A02E08-3743-41AC-8D89-E8D485D91EAE}" type="slidenum">
              <a:rPr lang="ca-ES" smtClean="0"/>
              <a:pPr/>
              <a:t>‹Nº›</a:t>
            </a:fld>
            <a:endParaRPr lang="ca-E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17.xml.rels><?xml version="1.0" encoding="UTF-8" standalone="yes"?>
<Relationships xmlns="http://schemas.openxmlformats.org/package/2006/relationships"><Relationship Id="rId3" Type="http://schemas.openxmlformats.org/officeDocument/2006/relationships/hyperlink" Target="http://www.ine.es/dyngs/INEbase/es/operacion.htm?c=Estadistica_C&amp;cid=1254736176802&amp;menu=ultiDatos&amp;idp=1254735976607"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ine.es/inebaseDYN/epa30308/docs/resumetepa.pdf"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36.png"/><Relationship Id="rId4" Type="http://schemas.openxmlformats.org/officeDocument/2006/relationships/image" Target="../media/image35.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hyperlink" Target="https://es.wikipedia.org/wiki/Producto_interno_bruto"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5.xml.rels><?xml version="1.0" encoding="UTF-8" standalone="yes"?>
<Relationships xmlns="http://schemas.openxmlformats.org/package/2006/relationships"><Relationship Id="rId3" Type="http://schemas.openxmlformats.org/officeDocument/2006/relationships/hyperlink" Target="https://es.wikipedia.org/wiki/Balanza_de_pago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hyperlink" Target="http://www.elblogsalmon.com/conceptos-de-economia/que-son-y-en-que-se-diferencian-la-sociedad-anonima-y-la-sociedad-limitada" TargetMode="External"/><Relationship Id="rId5" Type="http://schemas.openxmlformats.org/officeDocument/2006/relationships/image" Target="../media/image43.png"/><Relationship Id="rId4" Type="http://schemas.openxmlformats.org/officeDocument/2006/relationships/image" Target="../media/image4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46.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hyperlink" Target="https://www.youtube.com/watch?v=Ul5QhRnnqLo" TargetMode="External"/><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hyperlink" Target="http://www.boe.es/buscar/act.php?id=BOE-A-2001-9097" TargetMode="External"/><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hyperlink" Target="http://www.ine.es/ss/Satellite?L=es_ES&amp;c=Page&amp;cid=1254735910183&amp;p=1254735910183&amp;pagename=INE/INELayout" TargetMode="External"/><Relationship Id="rId4" Type="http://schemas.openxmlformats.org/officeDocument/2006/relationships/hyperlink" Target="http://www.ine.es/ss/Satellite?c=Page&amp;cid=1259935151372&amp;pagename=INE/INELayout&amp;L=0&amp;p=1259935151372"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hyperlink" Target="http://www.ine.es/ss/Satellite?c=Page&amp;cid=1254735911764&amp;pagename=INE/INELayout&amp;L=0&amp;p=1254735911764" TargetMode="External"/><Relationship Id="rId4" Type="http://schemas.openxmlformats.org/officeDocument/2006/relationships/image" Target="../media/image59.jpe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hyperlink" Target="http://www.ine.es/ss/Satellite?L=es_ES&amp;c=Page&amp;cid=1254735905196&amp;p=1254735905196&amp;pagename=INE/INELayout"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www.boe.es/diario_boe/txt.php?id=BOE-A-1989-10767"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ine.es/welcome.shtml" TargetMode="External"/><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hyperlink" Target="http://www.ine.es/ss/Satellite?L=es_ES&amp;c=INEPublicacion_C&amp;cid=1259924856416&amp;p=1254735110672&amp;pagename=ProductosYServicios/PYSLayout&amp;param1=PYSDetalleGratuitas"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28596" y="1357298"/>
            <a:ext cx="8458200" cy="1470025"/>
          </a:xfrm>
        </p:spPr>
        <p:txBody>
          <a:bodyPr>
            <a:normAutofit fontScale="90000"/>
          </a:bodyPr>
          <a:lstStyle/>
          <a:p>
            <a:pPr algn="ctr"/>
            <a:r>
              <a:rPr lang="ca-ES" dirty="0" smtClean="0"/>
              <a:t>Estadística Pública:          </a:t>
            </a:r>
            <a:br>
              <a:rPr lang="ca-ES" dirty="0" smtClean="0"/>
            </a:br>
            <a:r>
              <a:rPr lang="ca-ES" dirty="0" smtClean="0"/>
              <a:t>Institut Nacional d’Estadística (INE)</a:t>
            </a:r>
            <a:endParaRPr lang="ca-ES" dirty="0"/>
          </a:p>
        </p:txBody>
      </p:sp>
      <p:sp>
        <p:nvSpPr>
          <p:cNvPr id="3" name="2 Subtítulo"/>
          <p:cNvSpPr>
            <a:spLocks noGrp="1"/>
          </p:cNvSpPr>
          <p:nvPr>
            <p:ph type="subTitle" idx="1"/>
          </p:nvPr>
        </p:nvSpPr>
        <p:spPr>
          <a:xfrm>
            <a:off x="5286380" y="4786322"/>
            <a:ext cx="3143272" cy="1571636"/>
          </a:xfrm>
        </p:spPr>
        <p:txBody>
          <a:bodyPr>
            <a:normAutofit lnSpcReduction="10000"/>
          </a:bodyPr>
          <a:lstStyle/>
          <a:p>
            <a:r>
              <a:rPr lang="ca-ES" dirty="0" smtClean="0"/>
              <a:t>Grau d’Estadística</a:t>
            </a:r>
          </a:p>
          <a:p>
            <a:r>
              <a:rPr lang="ca-ES" dirty="0" smtClean="0"/>
              <a:t>Estadística Pública</a:t>
            </a:r>
          </a:p>
          <a:p>
            <a:r>
              <a:rPr lang="ca-ES" dirty="0" smtClean="0"/>
              <a:t>Laura Calvet</a:t>
            </a:r>
          </a:p>
          <a:p>
            <a:r>
              <a:rPr lang="ca-ES" dirty="0" err="1" smtClean="0"/>
              <a:t>laura.calvet</a:t>
            </a:r>
            <a:r>
              <a:rPr lang="ca-ES" dirty="0" smtClean="0"/>
              <a:t>@</a:t>
            </a:r>
            <a:r>
              <a:rPr lang="ca-ES" dirty="0" err="1" smtClean="0"/>
              <a:t>ub.edu</a:t>
            </a:r>
            <a:endParaRPr lang="ca-ES" dirty="0" smtClean="0"/>
          </a:p>
          <a:p>
            <a:endParaRPr lang="ca-ES" dirty="0"/>
          </a:p>
        </p:txBody>
      </p:sp>
      <p:pic>
        <p:nvPicPr>
          <p:cNvPr id="48130" name="Picture 2" descr="http://images.ara.cat/societat/nou-escut-UB_ARAIMA20150730_0130_5.jpg"/>
          <p:cNvPicPr>
            <a:picLocks noChangeAspect="1" noChangeArrowheads="1"/>
          </p:cNvPicPr>
          <p:nvPr/>
        </p:nvPicPr>
        <p:blipFill>
          <a:blip r:embed="rId2" cstate="print"/>
          <a:srcRect/>
          <a:stretch>
            <a:fillRect/>
          </a:stretch>
        </p:blipFill>
        <p:spPr bwMode="auto">
          <a:xfrm>
            <a:off x="500564" y="4786322"/>
            <a:ext cx="3999998" cy="1080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Població</a:t>
            </a:r>
            <a:endParaRPr lang="es-ES" sz="1400" dirty="0" smtClean="0"/>
          </a:p>
          <a:p>
            <a:pPr>
              <a:buFontTx/>
              <a:buChar char="-"/>
            </a:pPr>
            <a:endParaRPr lang="es-ES" sz="1400" dirty="0" smtClean="0"/>
          </a:p>
          <a:p>
            <a:pPr>
              <a:buFontTx/>
              <a:buChar char="-"/>
            </a:pPr>
            <a:endParaRPr lang="es-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endParaRPr lang="ca-ES" sz="1400" dirty="0" smtClean="0"/>
          </a:p>
          <a:p>
            <a:pPr>
              <a:buNone/>
            </a:pPr>
            <a:r>
              <a:rPr lang="ca-ES" sz="1400" dirty="0" smtClean="0"/>
              <a:t>“</a:t>
            </a:r>
            <a:r>
              <a:rPr lang="es-ES" sz="1400" dirty="0" smtClean="0"/>
              <a:t>Descienden los matrimonios un 7,3%.</a:t>
            </a:r>
            <a:r>
              <a:rPr lang="ca-ES" sz="1400" dirty="0" smtClean="0"/>
              <a:t>”</a:t>
            </a:r>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10</a:t>
            </a:fld>
            <a:endParaRPr lang="ca-ES"/>
          </a:p>
        </p:txBody>
      </p:sp>
      <p:pic>
        <p:nvPicPr>
          <p:cNvPr id="5122" name="Picture 2"/>
          <p:cNvPicPr>
            <a:picLocks noChangeAspect="1" noChangeArrowheads="1"/>
          </p:cNvPicPr>
          <p:nvPr/>
        </p:nvPicPr>
        <p:blipFill>
          <a:blip r:embed="rId3" cstate="print"/>
          <a:srcRect l="47767" t="18544" r="35212"/>
          <a:stretch>
            <a:fillRect/>
          </a:stretch>
        </p:blipFill>
        <p:spPr bwMode="auto">
          <a:xfrm>
            <a:off x="6643702" y="857232"/>
            <a:ext cx="2214578" cy="5648340"/>
          </a:xfrm>
          <a:prstGeom prst="rect">
            <a:avLst/>
          </a:prstGeom>
          <a:noFill/>
          <a:ln w="9525">
            <a:noFill/>
            <a:miter lim="800000"/>
            <a:headEnd/>
            <a:tailEnd/>
          </a:ln>
          <a:effectLst/>
        </p:spPr>
      </p:pic>
      <p:pic>
        <p:nvPicPr>
          <p:cNvPr id="5123" name="Picture 3"/>
          <p:cNvPicPr>
            <a:picLocks noChangeAspect="1" noChangeArrowheads="1"/>
          </p:cNvPicPr>
          <p:nvPr/>
        </p:nvPicPr>
        <p:blipFill>
          <a:blip r:embed="rId4" cstate="print"/>
          <a:srcRect l="30234" t="24244" r="33528" b="39698"/>
          <a:stretch>
            <a:fillRect/>
          </a:stretch>
        </p:blipFill>
        <p:spPr bwMode="auto">
          <a:xfrm>
            <a:off x="714348" y="2571744"/>
            <a:ext cx="4714908" cy="2500330"/>
          </a:xfrm>
          <a:prstGeom prst="rect">
            <a:avLst/>
          </a:prstGeom>
          <a:noFill/>
          <a:ln w="9525">
            <a:noFill/>
            <a:miter lim="800000"/>
            <a:headEnd/>
            <a:tailEnd/>
          </a:ln>
          <a:effectLst/>
        </p:spPr>
      </p:pic>
      <p:pic>
        <p:nvPicPr>
          <p:cNvPr id="5124" name="Picture 4"/>
          <p:cNvPicPr>
            <a:picLocks noChangeAspect="1" noChangeArrowheads="1"/>
          </p:cNvPicPr>
          <p:nvPr/>
        </p:nvPicPr>
        <p:blipFill>
          <a:blip r:embed="rId5" cstate="print"/>
          <a:srcRect l="10432" t="35027" r="70351" b="32006"/>
          <a:stretch>
            <a:fillRect/>
          </a:stretch>
        </p:blipFill>
        <p:spPr bwMode="auto">
          <a:xfrm>
            <a:off x="4143372" y="4571984"/>
            <a:ext cx="2500330"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Població</a:t>
            </a: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11</a:t>
            </a:fld>
            <a:endParaRPr lang="ca-ES"/>
          </a:p>
        </p:txBody>
      </p:sp>
      <p:pic>
        <p:nvPicPr>
          <p:cNvPr id="6146" name="Picture 2"/>
          <p:cNvPicPr>
            <a:picLocks noChangeAspect="1" noChangeArrowheads="1"/>
          </p:cNvPicPr>
          <p:nvPr/>
        </p:nvPicPr>
        <p:blipFill>
          <a:blip r:embed="rId3" cstate="print"/>
          <a:srcRect l="11530" t="49451" r="70351" b="18612"/>
          <a:stretch>
            <a:fillRect/>
          </a:stretch>
        </p:blipFill>
        <p:spPr bwMode="auto">
          <a:xfrm>
            <a:off x="5000628" y="1643050"/>
            <a:ext cx="2357454" cy="221457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Educació</a:t>
            </a:r>
            <a:r>
              <a:rPr lang="es-ES" sz="1400" dirty="0" smtClean="0"/>
              <a:t> i cultura</a:t>
            </a:r>
          </a:p>
          <a:p>
            <a:pPr>
              <a:buNone/>
            </a:pPr>
            <a:r>
              <a:rPr lang="es-ES" sz="1400" dirty="0" smtClean="0"/>
              <a:t>“Más alumnado en Formación Profesional.”</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r>
              <a:rPr lang="es-ES" sz="1400" dirty="0" smtClean="0"/>
              <a:t>					</a:t>
            </a:r>
          </a:p>
          <a:p>
            <a:pPr>
              <a:buNone/>
            </a:pPr>
            <a:r>
              <a:rPr lang="es-ES" sz="1400" dirty="0" smtClean="0"/>
              <a:t>					“</a:t>
            </a:r>
            <a:r>
              <a:rPr lang="ca-ES" sz="1400" dirty="0" err="1" smtClean="0"/>
              <a:t>Ligero</a:t>
            </a:r>
            <a:r>
              <a:rPr lang="ca-ES" sz="1400" dirty="0" smtClean="0"/>
              <a:t> </a:t>
            </a:r>
            <a:r>
              <a:rPr lang="ca-ES" sz="1400" dirty="0" err="1" smtClean="0"/>
              <a:t>descenso</a:t>
            </a:r>
            <a:r>
              <a:rPr lang="ca-ES" sz="1400" dirty="0" smtClean="0"/>
              <a:t> de </a:t>
            </a:r>
            <a:r>
              <a:rPr lang="ca-ES" sz="1400" dirty="0" err="1" smtClean="0"/>
              <a:t>universitarios</a:t>
            </a:r>
            <a:r>
              <a:rPr lang="es-ES" sz="1400" dirty="0" smtClean="0"/>
              <a:t>.</a:t>
            </a:r>
          </a:p>
          <a:p>
            <a:pPr>
              <a:buNone/>
            </a:pPr>
            <a:r>
              <a:rPr lang="es-ES" sz="1400" dirty="0" smtClean="0"/>
              <a:t>					Aumenta un 5,5% los matriculados en másteres.</a:t>
            </a:r>
            <a:r>
              <a:rPr lang="es-ES" sz="1400" b="1" dirty="0" smtClean="0"/>
              <a:t>”</a:t>
            </a: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12</a:t>
            </a:fld>
            <a:endParaRPr lang="ca-ES"/>
          </a:p>
        </p:txBody>
      </p:sp>
      <p:pic>
        <p:nvPicPr>
          <p:cNvPr id="7170" name="Picture 2"/>
          <p:cNvPicPr>
            <a:picLocks noChangeAspect="1" noChangeArrowheads="1"/>
          </p:cNvPicPr>
          <p:nvPr/>
        </p:nvPicPr>
        <p:blipFill>
          <a:blip r:embed="rId3" cstate="print"/>
          <a:srcRect l="47218" t="22665" r="34663" b="37156"/>
          <a:stretch>
            <a:fillRect/>
          </a:stretch>
        </p:blipFill>
        <p:spPr bwMode="auto">
          <a:xfrm>
            <a:off x="5429256" y="1785926"/>
            <a:ext cx="2357454" cy="2786082"/>
          </a:xfrm>
          <a:prstGeom prst="rect">
            <a:avLst/>
          </a:prstGeom>
          <a:noFill/>
          <a:ln w="9525">
            <a:noFill/>
            <a:miter lim="800000"/>
            <a:headEnd/>
            <a:tailEnd/>
          </a:ln>
          <a:effectLst/>
        </p:spPr>
      </p:pic>
      <p:sp>
        <p:nvSpPr>
          <p:cNvPr id="7" name="6 CuadroTexto"/>
          <p:cNvSpPr txBox="1"/>
          <p:nvPr/>
        </p:nvSpPr>
        <p:spPr>
          <a:xfrm>
            <a:off x="7143768" y="1324261"/>
            <a:ext cx="1857356" cy="461665"/>
          </a:xfrm>
          <a:prstGeom prst="rect">
            <a:avLst/>
          </a:prstGeom>
          <a:noFill/>
          <a:ln>
            <a:solidFill>
              <a:schemeClr val="accent3"/>
            </a:solidFill>
          </a:ln>
        </p:spPr>
        <p:txBody>
          <a:bodyPr wrap="square" rtlCol="0">
            <a:spAutoFit/>
          </a:bodyPr>
          <a:lstStyle/>
          <a:p>
            <a:r>
              <a:rPr lang="ca-ES" sz="1200" dirty="0" smtClean="0"/>
              <a:t>La crisi ha fet que menys persones abandonin?</a:t>
            </a:r>
            <a:endParaRPr lang="ca-ES" sz="1200" dirty="0"/>
          </a:p>
        </p:txBody>
      </p:sp>
      <p:pic>
        <p:nvPicPr>
          <p:cNvPr id="7172" name="Picture 4"/>
          <p:cNvPicPr>
            <a:picLocks noChangeAspect="1" noChangeArrowheads="1"/>
          </p:cNvPicPr>
          <p:nvPr/>
        </p:nvPicPr>
        <p:blipFill>
          <a:blip r:embed="rId4" cstate="print"/>
          <a:srcRect l="9919" t="64423" r="53294" b="6730"/>
          <a:stretch>
            <a:fillRect/>
          </a:stretch>
        </p:blipFill>
        <p:spPr bwMode="auto">
          <a:xfrm>
            <a:off x="500034" y="2428868"/>
            <a:ext cx="4786346" cy="2000264"/>
          </a:xfrm>
          <a:prstGeom prst="rect">
            <a:avLst/>
          </a:prstGeom>
          <a:noFill/>
          <a:ln w="9525">
            <a:noFill/>
            <a:miter lim="800000"/>
            <a:headEnd/>
            <a:tailEnd/>
          </a:ln>
          <a:effectLst/>
        </p:spPr>
      </p:pic>
      <p:pic>
        <p:nvPicPr>
          <p:cNvPr id="7173" name="Picture 5"/>
          <p:cNvPicPr>
            <a:picLocks noChangeAspect="1" noChangeArrowheads="1"/>
          </p:cNvPicPr>
          <p:nvPr/>
        </p:nvPicPr>
        <p:blipFill>
          <a:blip r:embed="rId5" cstate="print"/>
          <a:srcRect l="11017" t="33516" r="69766" b="33517"/>
          <a:stretch>
            <a:fillRect/>
          </a:stretch>
        </p:blipFill>
        <p:spPr bwMode="auto">
          <a:xfrm>
            <a:off x="1071538" y="4571984"/>
            <a:ext cx="2500330" cy="2286016"/>
          </a:xfrm>
          <a:prstGeom prst="rect">
            <a:avLst/>
          </a:prstGeom>
          <a:noFill/>
          <a:ln w="9525">
            <a:noFill/>
            <a:miter lim="800000"/>
            <a:headEnd/>
            <a:tailEnd/>
          </a:ln>
          <a:effectLst/>
        </p:spPr>
      </p:pic>
      <p:sp>
        <p:nvSpPr>
          <p:cNvPr id="9" name="8 CuadroTexto"/>
          <p:cNvSpPr txBox="1"/>
          <p:nvPr/>
        </p:nvSpPr>
        <p:spPr>
          <a:xfrm>
            <a:off x="7858148" y="1857364"/>
            <a:ext cx="1000132" cy="830997"/>
          </a:xfrm>
          <a:prstGeom prst="rect">
            <a:avLst/>
          </a:prstGeom>
          <a:noFill/>
          <a:ln>
            <a:solidFill>
              <a:srgbClr val="FF0000"/>
            </a:solidFill>
          </a:ln>
        </p:spPr>
        <p:txBody>
          <a:bodyPr wrap="square" rtlCol="0">
            <a:spAutoFit/>
          </a:bodyPr>
          <a:lstStyle/>
          <a:p>
            <a:r>
              <a:rPr lang="ca-ES" sz="1200" dirty="0" smtClean="0"/>
              <a:t>Diferència entre correlació i causalitat.</a:t>
            </a:r>
            <a:endParaRPr lang="ca-ES" sz="1200" dirty="0"/>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Educació</a:t>
            </a:r>
            <a:r>
              <a:rPr lang="es-ES" sz="1400" dirty="0" smtClean="0"/>
              <a:t> i cultura</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lgn="just">
              <a:buNone/>
            </a:pPr>
            <a:r>
              <a:rPr lang="es-ES" sz="1400" dirty="0" smtClean="0"/>
              <a:t>“</a:t>
            </a:r>
            <a:r>
              <a:rPr lang="ca-ES" sz="1400" dirty="0" err="1" smtClean="0"/>
              <a:t>Actividad</a:t>
            </a:r>
            <a:r>
              <a:rPr lang="ca-ES" sz="1400" dirty="0" smtClean="0"/>
              <a:t> </a:t>
            </a:r>
            <a:r>
              <a:rPr lang="ca-ES" sz="1400" dirty="0" err="1" smtClean="0"/>
              <a:t>cinematográfica</a:t>
            </a:r>
            <a:r>
              <a:rPr lang="ca-ES" sz="1400" dirty="0" smtClean="0"/>
              <a:t> en </a:t>
            </a:r>
            <a:r>
              <a:rPr lang="ca-ES" sz="1400" dirty="0" err="1" smtClean="0"/>
              <a:t>descenso</a:t>
            </a:r>
            <a:r>
              <a:rPr lang="es-ES" sz="1400" dirty="0" smtClean="0"/>
              <a:t>.</a:t>
            </a:r>
          </a:p>
          <a:p>
            <a:pPr algn="just">
              <a:buNone/>
            </a:pPr>
            <a:r>
              <a:rPr lang="es-ES" sz="1400" dirty="0" smtClean="0"/>
              <a:t>Disminuye el gasto en ocio y cultura </a:t>
            </a:r>
            <a:r>
              <a:rPr lang="ca-ES" sz="1400" dirty="0" err="1" smtClean="0"/>
              <a:t>acumulando</a:t>
            </a:r>
            <a:r>
              <a:rPr lang="ca-ES" sz="1400" dirty="0" smtClean="0"/>
              <a:t> </a:t>
            </a:r>
            <a:r>
              <a:rPr lang="es-ES" sz="1400" dirty="0" smtClean="0"/>
              <a:t>seis años de descensos </a:t>
            </a:r>
          </a:p>
          <a:p>
            <a:pPr algn="just">
              <a:buNone/>
            </a:pPr>
            <a:r>
              <a:rPr lang="es-ES" sz="1400" dirty="0" smtClean="0"/>
              <a:t>según la Encuesta de Presupuestos Familiares.”</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13</a:t>
            </a:fld>
            <a:endParaRPr lang="ca-ES"/>
          </a:p>
        </p:txBody>
      </p:sp>
      <p:pic>
        <p:nvPicPr>
          <p:cNvPr id="8194" name="Picture 2"/>
          <p:cNvPicPr>
            <a:picLocks noChangeAspect="1" noChangeArrowheads="1"/>
          </p:cNvPicPr>
          <p:nvPr/>
        </p:nvPicPr>
        <p:blipFill>
          <a:blip r:embed="rId3" cstate="print"/>
          <a:srcRect l="12628" t="18544" r="70351" b="7280"/>
          <a:stretch>
            <a:fillRect/>
          </a:stretch>
        </p:blipFill>
        <p:spPr bwMode="auto">
          <a:xfrm>
            <a:off x="6715140" y="1500174"/>
            <a:ext cx="2214578" cy="5143536"/>
          </a:xfrm>
          <a:prstGeom prst="rect">
            <a:avLst/>
          </a:prstGeom>
          <a:noFill/>
          <a:ln w="9525">
            <a:noFill/>
            <a:miter lim="800000"/>
            <a:headEnd/>
            <a:tailEnd/>
          </a:ln>
          <a:effectLst/>
        </p:spPr>
      </p:pic>
      <p:pic>
        <p:nvPicPr>
          <p:cNvPr id="8195" name="Picture 3"/>
          <p:cNvPicPr>
            <a:picLocks noChangeAspect="1" noChangeArrowheads="1"/>
          </p:cNvPicPr>
          <p:nvPr/>
        </p:nvPicPr>
        <p:blipFill>
          <a:blip r:embed="rId4" cstate="print"/>
          <a:srcRect l="45059" t="42788" r="32430" b="21154"/>
          <a:stretch>
            <a:fillRect/>
          </a:stretch>
        </p:blipFill>
        <p:spPr bwMode="auto">
          <a:xfrm>
            <a:off x="714348" y="2214554"/>
            <a:ext cx="2928958" cy="250033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Salut</a:t>
            </a: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lgn="just">
              <a:buNone/>
            </a:pPr>
            <a:r>
              <a:rPr lang="es-ES" sz="1400" dirty="0" smtClean="0"/>
              <a:t>“</a:t>
            </a:r>
            <a:r>
              <a:rPr lang="ca-ES" sz="1400" dirty="0" smtClean="0"/>
              <a:t>Las </a:t>
            </a:r>
            <a:r>
              <a:rPr lang="ca-ES" sz="1400" dirty="0" err="1" smtClean="0"/>
              <a:t>altas</a:t>
            </a:r>
            <a:r>
              <a:rPr lang="ca-ES" sz="1400" dirty="0" smtClean="0"/>
              <a:t> </a:t>
            </a:r>
            <a:r>
              <a:rPr lang="es-ES" sz="1400" dirty="0" smtClean="0"/>
              <a:t>atendidas en hospitales de </a:t>
            </a:r>
          </a:p>
          <a:p>
            <a:pPr algn="just">
              <a:buNone/>
            </a:pPr>
            <a:r>
              <a:rPr lang="es-ES" sz="1400" dirty="0" smtClean="0"/>
              <a:t>dependencia pública disminuyen un </a:t>
            </a:r>
          </a:p>
          <a:p>
            <a:pPr algn="just">
              <a:buNone/>
            </a:pPr>
            <a:r>
              <a:rPr lang="es-ES" sz="1400" dirty="0" smtClean="0"/>
              <a:t>0,3% respecto a 2012, mientras que en </a:t>
            </a:r>
          </a:p>
          <a:p>
            <a:pPr algn="just">
              <a:buNone/>
            </a:pPr>
            <a:r>
              <a:rPr lang="es-ES" sz="1400" dirty="0" smtClean="0"/>
              <a:t>los privados aumentan un 1,0%.”</a:t>
            </a:r>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14</a:t>
            </a:fld>
            <a:endParaRPr lang="ca-ES"/>
          </a:p>
        </p:txBody>
      </p:sp>
      <p:pic>
        <p:nvPicPr>
          <p:cNvPr id="9218" name="Picture 2"/>
          <p:cNvPicPr>
            <a:picLocks noChangeAspect="1" noChangeArrowheads="1"/>
          </p:cNvPicPr>
          <p:nvPr/>
        </p:nvPicPr>
        <p:blipFill>
          <a:blip r:embed="rId3" cstate="print"/>
          <a:srcRect l="10432" t="27816" r="53331" b="37156"/>
          <a:stretch>
            <a:fillRect/>
          </a:stretch>
        </p:blipFill>
        <p:spPr bwMode="auto">
          <a:xfrm>
            <a:off x="642910" y="2000240"/>
            <a:ext cx="4714908" cy="2428892"/>
          </a:xfrm>
          <a:prstGeom prst="rect">
            <a:avLst/>
          </a:prstGeom>
          <a:noFill/>
          <a:ln w="9525">
            <a:noFill/>
            <a:miter lim="800000"/>
            <a:headEnd/>
            <a:tailEnd/>
          </a:ln>
          <a:effectLst/>
        </p:spPr>
      </p:pic>
      <p:pic>
        <p:nvPicPr>
          <p:cNvPr id="9219" name="Picture 3"/>
          <p:cNvPicPr>
            <a:picLocks noChangeAspect="1" noChangeArrowheads="1"/>
          </p:cNvPicPr>
          <p:nvPr/>
        </p:nvPicPr>
        <p:blipFill>
          <a:blip r:embed="rId4" cstate="print"/>
          <a:srcRect l="47804" t="32486" r="34626" b="26305"/>
          <a:stretch>
            <a:fillRect/>
          </a:stretch>
        </p:blipFill>
        <p:spPr bwMode="auto">
          <a:xfrm>
            <a:off x="6572264" y="1857364"/>
            <a:ext cx="2286016" cy="2857520"/>
          </a:xfrm>
          <a:prstGeom prst="rect">
            <a:avLst/>
          </a:prstGeom>
          <a:noFill/>
          <a:ln w="9525">
            <a:noFill/>
            <a:miter lim="800000"/>
            <a:headEnd/>
            <a:tailEnd/>
          </a:ln>
          <a:effectLst/>
        </p:spPr>
      </p:pic>
      <p:pic>
        <p:nvPicPr>
          <p:cNvPr id="9220" name="Picture 4"/>
          <p:cNvPicPr>
            <a:picLocks noChangeAspect="1" noChangeArrowheads="1"/>
          </p:cNvPicPr>
          <p:nvPr/>
        </p:nvPicPr>
        <p:blipFill>
          <a:blip r:embed="rId5" cstate="print"/>
          <a:srcRect l="9919" t="35577" r="58236" b="20123"/>
          <a:stretch>
            <a:fillRect/>
          </a:stretch>
        </p:blipFill>
        <p:spPr bwMode="auto">
          <a:xfrm>
            <a:off x="4429124" y="3714752"/>
            <a:ext cx="4143404" cy="307183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Salut</a:t>
            </a: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b="1" dirty="0" smtClean="0"/>
          </a:p>
          <a:p>
            <a:pPr>
              <a:buNone/>
            </a:pPr>
            <a:r>
              <a:rPr lang="es-ES" sz="1400" dirty="0" smtClean="0"/>
              <a:t>“Alzheimer, la séptima causa de muerte.”</a:t>
            </a:r>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15</a:t>
            </a:fld>
            <a:endParaRPr lang="ca-ES"/>
          </a:p>
        </p:txBody>
      </p:sp>
      <p:pic>
        <p:nvPicPr>
          <p:cNvPr id="10242" name="Picture 2"/>
          <p:cNvPicPr>
            <a:picLocks noChangeAspect="1" noChangeArrowheads="1"/>
          </p:cNvPicPr>
          <p:nvPr/>
        </p:nvPicPr>
        <p:blipFill>
          <a:blip r:embed="rId3" cstate="print"/>
          <a:srcRect l="11530" t="44299" r="33565" b="12362"/>
          <a:stretch>
            <a:fillRect/>
          </a:stretch>
        </p:blipFill>
        <p:spPr bwMode="auto">
          <a:xfrm>
            <a:off x="714348" y="2143116"/>
            <a:ext cx="7143800" cy="30051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Salut</a:t>
            </a: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b="1" dirty="0" smtClean="0"/>
          </a:p>
          <a:p>
            <a:pPr>
              <a:buNone/>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16</a:t>
            </a:fld>
            <a:endParaRPr lang="ca-ES"/>
          </a:p>
        </p:txBody>
      </p:sp>
      <p:pic>
        <p:nvPicPr>
          <p:cNvPr id="10243" name="Picture 3"/>
          <p:cNvPicPr>
            <a:picLocks noChangeAspect="1" noChangeArrowheads="1"/>
          </p:cNvPicPr>
          <p:nvPr/>
        </p:nvPicPr>
        <p:blipFill>
          <a:blip r:embed="rId3" cstate="print"/>
          <a:srcRect l="30234" t="59272" r="32979" b="8791"/>
          <a:stretch>
            <a:fillRect/>
          </a:stretch>
        </p:blipFill>
        <p:spPr bwMode="auto">
          <a:xfrm>
            <a:off x="642910" y="2071678"/>
            <a:ext cx="4786346" cy="2214578"/>
          </a:xfrm>
          <a:prstGeom prst="rect">
            <a:avLst/>
          </a:prstGeom>
          <a:noFill/>
          <a:ln w="9525">
            <a:noFill/>
            <a:miter lim="800000"/>
            <a:headEnd/>
            <a:tailEnd/>
          </a:ln>
          <a:effectLst/>
        </p:spPr>
      </p:pic>
      <p:pic>
        <p:nvPicPr>
          <p:cNvPr id="11266" name="Picture 2"/>
          <p:cNvPicPr>
            <a:picLocks noChangeAspect="1" noChangeArrowheads="1"/>
          </p:cNvPicPr>
          <p:nvPr/>
        </p:nvPicPr>
        <p:blipFill>
          <a:blip r:embed="rId4" cstate="print"/>
          <a:srcRect l="47767" t="23695" r="34663" b="53640"/>
          <a:stretch>
            <a:fillRect/>
          </a:stretch>
        </p:blipFill>
        <p:spPr bwMode="auto">
          <a:xfrm>
            <a:off x="6143636" y="2285992"/>
            <a:ext cx="2286016" cy="157163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Qualitat</a:t>
            </a:r>
            <a:r>
              <a:rPr lang="es-ES" sz="1400" dirty="0" smtClean="0"/>
              <a:t> de vida</a:t>
            </a:r>
          </a:p>
          <a:p>
            <a:pPr>
              <a:buNone/>
            </a:pPr>
            <a:r>
              <a:rPr lang="es-ES" sz="1400" dirty="0" smtClean="0"/>
              <a:t>“El Índice de precios de consumo (IPC) es una medida estadística de la evolución de los precios de los bienes y servicios que consume la población residente en viviendas familiares en España.</a:t>
            </a:r>
          </a:p>
          <a:p>
            <a:pPr>
              <a:buNone/>
            </a:pPr>
            <a:r>
              <a:rPr lang="es-ES" sz="1400" dirty="0" smtClean="0"/>
              <a:t>	El conjunto de bienes y servicios, que conforman la cesta de la compra, se obtiene básicamente del consumo de las familias y la importancia de cada uno de ellos en el cálculo del IPC está determinada por dicho consumo.” 		INE (</a:t>
            </a:r>
            <a:r>
              <a:rPr lang="es-ES" sz="1400" dirty="0" smtClean="0">
                <a:hlinkClick r:id="rId3"/>
              </a:rPr>
              <a:t>link</a:t>
            </a:r>
            <a:r>
              <a:rPr lang="es-ES" sz="1400" dirty="0" smtClean="0"/>
              <a:t>)</a:t>
            </a:r>
          </a:p>
          <a:p>
            <a:pPr>
              <a:buFontTx/>
              <a:buChar char="-"/>
            </a:pPr>
            <a:endParaRPr lang="es-ES" sz="1400" dirty="0" smtClean="0"/>
          </a:p>
          <a:p>
            <a:pPr>
              <a:buNone/>
            </a:pPr>
            <a:r>
              <a:rPr lang="es-ES" sz="1400" dirty="0" smtClean="0"/>
              <a:t>“Los hogares reducen su gasto en más de 1.000 euros.”</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FontTx/>
              <a:buChar char="-"/>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17</a:t>
            </a:fld>
            <a:endParaRPr lang="ca-ES"/>
          </a:p>
        </p:txBody>
      </p:sp>
      <p:pic>
        <p:nvPicPr>
          <p:cNvPr id="12290" name="Picture 2"/>
          <p:cNvPicPr>
            <a:picLocks noChangeAspect="1" noChangeArrowheads="1"/>
          </p:cNvPicPr>
          <p:nvPr/>
        </p:nvPicPr>
        <p:blipFill>
          <a:blip r:embed="rId4" cstate="print"/>
          <a:srcRect l="30198" t="22665" r="32467" b="29945"/>
          <a:stretch>
            <a:fillRect/>
          </a:stretch>
        </p:blipFill>
        <p:spPr bwMode="auto">
          <a:xfrm>
            <a:off x="4603028" y="3714752"/>
            <a:ext cx="4540972" cy="3071834"/>
          </a:xfrm>
          <a:prstGeom prst="rect">
            <a:avLst/>
          </a:prstGeom>
          <a:noFill/>
          <a:ln w="9525">
            <a:noFill/>
            <a:miter lim="800000"/>
            <a:headEnd/>
            <a:tailEnd/>
          </a:ln>
          <a:effectLst/>
        </p:spPr>
      </p:pic>
      <p:pic>
        <p:nvPicPr>
          <p:cNvPr id="12291" name="Picture 3"/>
          <p:cNvPicPr>
            <a:picLocks noChangeAspect="1" noChangeArrowheads="1"/>
          </p:cNvPicPr>
          <p:nvPr/>
        </p:nvPicPr>
        <p:blipFill>
          <a:blip r:embed="rId5" cstate="print"/>
          <a:srcRect l="9919" t="33516" r="53843" b="29396"/>
          <a:stretch>
            <a:fillRect/>
          </a:stretch>
        </p:blipFill>
        <p:spPr bwMode="auto">
          <a:xfrm>
            <a:off x="0" y="4071942"/>
            <a:ext cx="4452968" cy="2428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Qualitat</a:t>
            </a:r>
            <a:r>
              <a:rPr lang="es-ES" sz="1400" dirty="0" smtClean="0"/>
              <a:t> de vida</a:t>
            </a:r>
          </a:p>
          <a:p>
            <a:pPr>
              <a:buNone/>
            </a:pPr>
            <a:r>
              <a:rPr lang="es-ES" sz="1400" dirty="0" smtClean="0"/>
              <a:t>“En el futuro, más hogares </a:t>
            </a:r>
            <a:r>
              <a:rPr lang="ca-ES" sz="1400" dirty="0" err="1" smtClean="0"/>
              <a:t>pero</a:t>
            </a:r>
            <a:r>
              <a:rPr lang="ca-ES" sz="1400" dirty="0" smtClean="0"/>
              <a:t> </a:t>
            </a:r>
            <a:r>
              <a:rPr lang="ca-ES" sz="1400" dirty="0" err="1" smtClean="0"/>
              <a:t>muy</a:t>
            </a:r>
            <a:r>
              <a:rPr lang="ca-ES" sz="1400" dirty="0" smtClean="0"/>
              <a:t> </a:t>
            </a:r>
          </a:p>
          <a:p>
            <a:pPr>
              <a:buNone/>
            </a:pPr>
            <a:r>
              <a:rPr lang="ca-ES" sz="1400" dirty="0" err="1" smtClean="0"/>
              <a:t>pequeños</a:t>
            </a:r>
            <a:r>
              <a:rPr lang="es-ES" sz="1400" dirty="0" smtClean="0"/>
              <a:t>”</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r>
              <a:rPr lang="es-ES" sz="1400" b="1" dirty="0" smtClean="0"/>
              <a:t>“La renta de los hogares a la baja”</a:t>
            </a:r>
          </a:p>
          <a:p>
            <a:pPr>
              <a:buNone/>
            </a:pPr>
            <a:endParaRPr lang="es-ES" sz="1400" b="1" dirty="0" smtClean="0"/>
          </a:p>
          <a:p>
            <a:pPr>
              <a:buNone/>
            </a:pPr>
            <a:endParaRPr lang="es-ES" sz="1400" b="1" dirty="0" smtClean="0"/>
          </a:p>
          <a:p>
            <a:pPr>
              <a:buNone/>
            </a:pPr>
            <a:endParaRPr lang="es-ES" sz="1400" b="1" dirty="0" smtClean="0"/>
          </a:p>
          <a:p>
            <a:pPr algn="just">
              <a:buNone/>
            </a:pPr>
            <a:r>
              <a:rPr lang="es-ES" sz="1400" dirty="0" smtClean="0"/>
              <a:t>“Población en riesgo de pobreza. </a:t>
            </a:r>
          </a:p>
          <a:p>
            <a:pPr algn="just">
              <a:buNone/>
            </a:pPr>
            <a:r>
              <a:rPr lang="es-ES" sz="1400" dirty="0" smtClean="0"/>
              <a:t>El 20,4% de la población residente en España está por debajo del </a:t>
            </a:r>
          </a:p>
          <a:p>
            <a:pPr algn="just">
              <a:buNone/>
            </a:pPr>
            <a:r>
              <a:rPr lang="es-ES" sz="1400" dirty="0" smtClean="0"/>
              <a:t>umbral de riesgo de pobreza en 2013. Los menores de 16 años tienen </a:t>
            </a:r>
          </a:p>
          <a:p>
            <a:pPr algn="just">
              <a:buNone/>
            </a:pPr>
            <a:r>
              <a:rPr lang="es-ES" sz="1400" dirty="0" smtClean="0"/>
              <a:t>la tasa de riesgo </a:t>
            </a:r>
            <a:r>
              <a:rPr lang="ca-ES" sz="1400" dirty="0" smtClean="0"/>
              <a:t>de </a:t>
            </a:r>
            <a:r>
              <a:rPr lang="ca-ES" sz="1400" dirty="0" err="1" smtClean="0"/>
              <a:t>pobreza</a:t>
            </a:r>
            <a:r>
              <a:rPr lang="ca-ES" sz="1400" dirty="0" smtClean="0"/>
              <a:t> </a:t>
            </a:r>
            <a:r>
              <a:rPr lang="ca-ES" sz="1400" dirty="0" err="1" smtClean="0"/>
              <a:t>más</a:t>
            </a:r>
            <a:r>
              <a:rPr lang="ca-ES" sz="1400" dirty="0" smtClean="0"/>
              <a:t> alta.</a:t>
            </a:r>
            <a:r>
              <a:rPr lang="es-ES" sz="1400" b="1" dirty="0" smtClean="0"/>
              <a:t>”</a:t>
            </a: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18</a:t>
            </a:fld>
            <a:endParaRPr lang="ca-ES"/>
          </a:p>
        </p:txBody>
      </p:sp>
      <p:pic>
        <p:nvPicPr>
          <p:cNvPr id="13314" name="Picture 2"/>
          <p:cNvPicPr>
            <a:picLocks noChangeAspect="1" noChangeArrowheads="1"/>
          </p:cNvPicPr>
          <p:nvPr/>
        </p:nvPicPr>
        <p:blipFill>
          <a:blip r:embed="rId3" cstate="print"/>
          <a:srcRect l="30747" t="25755" r="33016" b="36126"/>
          <a:stretch>
            <a:fillRect/>
          </a:stretch>
        </p:blipFill>
        <p:spPr bwMode="auto">
          <a:xfrm>
            <a:off x="4357686" y="1857364"/>
            <a:ext cx="4714908" cy="2643206"/>
          </a:xfrm>
          <a:prstGeom prst="rect">
            <a:avLst/>
          </a:prstGeom>
          <a:noFill/>
          <a:ln w="9525">
            <a:noFill/>
            <a:miter lim="800000"/>
            <a:headEnd/>
            <a:tailEnd/>
          </a:ln>
          <a:effectLst/>
        </p:spPr>
      </p:pic>
      <p:pic>
        <p:nvPicPr>
          <p:cNvPr id="13315" name="Picture 3"/>
          <p:cNvPicPr>
            <a:picLocks noChangeAspect="1" noChangeArrowheads="1"/>
          </p:cNvPicPr>
          <p:nvPr/>
        </p:nvPicPr>
        <p:blipFill>
          <a:blip r:embed="rId4" cstate="print"/>
          <a:srcRect l="44510" t="34547" r="32979" b="34546"/>
          <a:stretch>
            <a:fillRect/>
          </a:stretch>
        </p:blipFill>
        <p:spPr bwMode="auto">
          <a:xfrm>
            <a:off x="6143636" y="4572008"/>
            <a:ext cx="2928958" cy="2143140"/>
          </a:xfrm>
          <a:prstGeom prst="rect">
            <a:avLst/>
          </a:prstGeom>
          <a:noFill/>
          <a:ln w="9525">
            <a:noFill/>
            <a:miter lim="800000"/>
            <a:headEnd/>
            <a:tailEnd/>
          </a:ln>
          <a:effectLst/>
        </p:spPr>
      </p:pic>
      <p:pic>
        <p:nvPicPr>
          <p:cNvPr id="13316" name="Picture 4"/>
          <p:cNvPicPr>
            <a:picLocks noChangeAspect="1" noChangeArrowheads="1"/>
          </p:cNvPicPr>
          <p:nvPr/>
        </p:nvPicPr>
        <p:blipFill>
          <a:blip r:embed="rId5" cstate="print"/>
          <a:srcRect l="8821" t="22184" r="60432" b="30426"/>
          <a:stretch>
            <a:fillRect/>
          </a:stretch>
        </p:blipFill>
        <p:spPr bwMode="auto">
          <a:xfrm>
            <a:off x="285720" y="2500306"/>
            <a:ext cx="4000528" cy="328614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Qualitat</a:t>
            </a:r>
            <a:r>
              <a:rPr lang="es-ES" sz="1400" dirty="0" smtClean="0"/>
              <a:t> de vida</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r>
              <a:rPr lang="es-ES" sz="1400" dirty="0" smtClean="0"/>
              <a:t>“Tres de cada cuatro hogares ya tiene acceso a Internet.</a:t>
            </a:r>
          </a:p>
          <a:p>
            <a:pPr>
              <a:buNone/>
            </a:pPr>
            <a:r>
              <a:rPr lang="es-ES" sz="1400" dirty="0" smtClean="0"/>
              <a:t>Más participación en redes sociales.  Por primera vez hay más usuarios de Internet (76,2%) que de ordenador </a:t>
            </a:r>
            <a:r>
              <a:rPr lang="ca-ES" sz="1400" dirty="0" smtClean="0"/>
              <a:t>(73,3%).</a:t>
            </a:r>
            <a:r>
              <a:rPr lang="es-ES" sz="1400" dirty="0" smtClean="0"/>
              <a:t>”</a:t>
            </a:r>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19</a:t>
            </a:fld>
            <a:endParaRPr lang="ca-ES"/>
          </a:p>
        </p:txBody>
      </p:sp>
      <p:pic>
        <p:nvPicPr>
          <p:cNvPr id="14338" name="Picture 2"/>
          <p:cNvPicPr>
            <a:picLocks noChangeAspect="1" noChangeArrowheads="1"/>
          </p:cNvPicPr>
          <p:nvPr/>
        </p:nvPicPr>
        <p:blipFill>
          <a:blip r:embed="rId3" cstate="print"/>
          <a:srcRect l="30198" t="28846" r="32467" b="38187"/>
          <a:stretch>
            <a:fillRect/>
          </a:stretch>
        </p:blipFill>
        <p:spPr bwMode="auto">
          <a:xfrm>
            <a:off x="642910" y="2143116"/>
            <a:ext cx="4857784" cy="228601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Guia</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lvl="2"/>
            <a:endParaRPr lang="ca-ES" sz="1400" dirty="0" smtClean="0"/>
          </a:p>
          <a:p>
            <a:pPr lvl="2"/>
            <a:endParaRPr lang="ca-ES" sz="1400" dirty="0" smtClean="0"/>
          </a:p>
          <a:p>
            <a:r>
              <a:rPr lang="ca-ES" sz="2000" dirty="0" smtClean="0"/>
              <a:t>Repàs presentació</a:t>
            </a:r>
          </a:p>
          <a:p>
            <a:r>
              <a:rPr lang="ca-ES" sz="2000" dirty="0" smtClean="0"/>
              <a:t>Llei del 1989</a:t>
            </a:r>
          </a:p>
          <a:p>
            <a:r>
              <a:rPr lang="ca-ES" sz="2000" dirty="0" smtClean="0"/>
              <a:t>Dades d’Espanya</a:t>
            </a:r>
          </a:p>
          <a:p>
            <a:r>
              <a:rPr lang="ca-ES" sz="2000" dirty="0" smtClean="0"/>
              <a:t>El Sistema Estadístic de l’Administració de l’Estat</a:t>
            </a:r>
          </a:p>
          <a:p>
            <a:r>
              <a:rPr lang="ca-ES" sz="2000" dirty="0" smtClean="0"/>
              <a:t>INE</a:t>
            </a:r>
          </a:p>
          <a:p>
            <a:r>
              <a:rPr lang="ca-ES" sz="2000" dirty="0" smtClean="0"/>
              <a:t>Web de </a:t>
            </a:r>
            <a:r>
              <a:rPr lang="ca-ES" sz="2000" dirty="0" err="1" smtClean="0"/>
              <a:t>l’INE</a:t>
            </a:r>
            <a:endParaRPr lang="ca-ES" sz="2000" dirty="0" smtClean="0"/>
          </a:p>
          <a:p>
            <a:endParaRPr lang="ca-ES"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a:t>
            </a:fld>
            <a:endParaRPr lang="ca-E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Mercat</a:t>
            </a:r>
            <a:r>
              <a:rPr lang="es-ES" sz="1400" dirty="0" smtClean="0"/>
              <a:t> laboral</a:t>
            </a:r>
          </a:p>
          <a:p>
            <a:pPr>
              <a:buFontTx/>
              <a:buChar char="-"/>
            </a:pPr>
            <a:endParaRPr lang="es-ES" sz="1400" dirty="0" smtClean="0"/>
          </a:p>
          <a:p>
            <a:pPr algn="just">
              <a:buNone/>
            </a:pPr>
            <a:r>
              <a:rPr lang="es-ES" sz="1400" dirty="0" smtClean="0"/>
              <a:t>“Población activa: Es el conjunto de personas de unas edades determinadas que, en un período de referencia dado, suministran mano de obra para la producción de bienes y servicios económicos o que están disponibles y hacen gestiones para incorporarse a dicha producción. </a:t>
            </a:r>
          </a:p>
          <a:p>
            <a:pPr algn="just">
              <a:buNone/>
            </a:pPr>
            <a:endParaRPr lang="es-ES" sz="1400" dirty="0" smtClean="0"/>
          </a:p>
          <a:p>
            <a:pPr algn="just">
              <a:buNone/>
            </a:pPr>
            <a:r>
              <a:rPr lang="es-ES" sz="1400" dirty="0" smtClean="0"/>
              <a:t>Población ocupada: Es la formada por todas aquellas personas de 16 o más años que durante la semana de referencia han tenido un trabajo por cuenta ajena o ejercido una actividad por cuenta propia. </a:t>
            </a:r>
          </a:p>
          <a:p>
            <a:pPr algn="just">
              <a:buNone/>
            </a:pPr>
            <a:endParaRPr lang="es-ES" sz="1400" dirty="0" smtClean="0"/>
          </a:p>
          <a:p>
            <a:pPr algn="just">
              <a:buNone/>
            </a:pPr>
            <a:r>
              <a:rPr lang="es-ES" sz="1400" dirty="0" smtClean="0"/>
              <a:t>Población parada: </a:t>
            </a:r>
            <a:r>
              <a:rPr lang="ca-ES" sz="1400" dirty="0" smtClean="0"/>
              <a:t>sin </a:t>
            </a:r>
            <a:r>
              <a:rPr lang="ca-ES" sz="1400" dirty="0" err="1" smtClean="0"/>
              <a:t>trabajo</a:t>
            </a:r>
            <a:r>
              <a:rPr lang="ca-ES" sz="1400" dirty="0" smtClean="0"/>
              <a:t>, en busca de </a:t>
            </a:r>
            <a:r>
              <a:rPr lang="ca-ES" sz="1400" dirty="0" err="1" smtClean="0"/>
              <a:t>trabajo</a:t>
            </a:r>
            <a:r>
              <a:rPr lang="ca-ES" sz="1400" dirty="0" smtClean="0"/>
              <a:t>,  y disponibles para </a:t>
            </a:r>
            <a:r>
              <a:rPr lang="ca-ES" sz="1400" dirty="0" err="1" smtClean="0"/>
              <a:t>trabajar</a:t>
            </a:r>
            <a:r>
              <a:rPr lang="ca-ES" sz="1400" dirty="0" smtClean="0"/>
              <a:t>.</a:t>
            </a:r>
          </a:p>
          <a:p>
            <a:pPr algn="just">
              <a:buNone/>
            </a:pPr>
            <a:endParaRPr lang="ca-ES" sz="1400" dirty="0" smtClean="0"/>
          </a:p>
          <a:p>
            <a:pPr algn="just">
              <a:buNone/>
            </a:pPr>
            <a:r>
              <a:rPr lang="es-ES" sz="1400" dirty="0" smtClean="0"/>
              <a:t>Población inactiva: abarca a todas las personas de 16 o más años, no clasificadas como ocupadas ni paradas. </a:t>
            </a:r>
            <a:r>
              <a:rPr lang="es-ES" sz="1400" dirty="0" err="1" smtClean="0"/>
              <a:t>Ej</a:t>
            </a:r>
            <a:r>
              <a:rPr lang="es-ES" sz="1400" dirty="0" smtClean="0"/>
              <a:t>: personas que se ocupan de su hogar, </a:t>
            </a:r>
            <a:r>
              <a:rPr lang="ca-ES" sz="1400" dirty="0" smtClean="0"/>
              <a:t>estudiantes, </a:t>
            </a:r>
            <a:r>
              <a:rPr lang="ca-ES" sz="1400" dirty="0" err="1" smtClean="0"/>
              <a:t>jubilados</a:t>
            </a:r>
            <a:r>
              <a:rPr lang="ca-ES" sz="1400" dirty="0" smtClean="0"/>
              <a:t> o </a:t>
            </a:r>
            <a:r>
              <a:rPr lang="ca-ES" sz="1400" dirty="0" err="1" smtClean="0"/>
              <a:t>prejubilados</a:t>
            </a:r>
            <a:r>
              <a:rPr lang="ca-ES" sz="1400" dirty="0" smtClean="0"/>
              <a:t>, </a:t>
            </a:r>
            <a:r>
              <a:rPr lang="ca-ES" sz="1400" dirty="0" err="1" smtClean="0"/>
              <a:t>incapacitados</a:t>
            </a:r>
            <a:r>
              <a:rPr lang="ca-ES" sz="1400" dirty="0" smtClean="0"/>
              <a:t> para </a:t>
            </a:r>
            <a:r>
              <a:rPr lang="ca-ES" sz="1400" dirty="0" err="1" smtClean="0"/>
              <a:t>trabajar</a:t>
            </a:r>
            <a:r>
              <a:rPr lang="ca-ES" sz="1400" dirty="0" smtClean="0"/>
              <a:t>, etc.</a:t>
            </a:r>
          </a:p>
          <a:p>
            <a:pPr algn="just">
              <a:buNone/>
            </a:pPr>
            <a:endParaRPr lang="es-ES" sz="1400" dirty="0" smtClean="0"/>
          </a:p>
          <a:p>
            <a:pPr>
              <a:buNone/>
            </a:pPr>
            <a:r>
              <a:rPr lang="es-ES" sz="1400" dirty="0" smtClean="0"/>
              <a:t> INE (</a:t>
            </a:r>
            <a:r>
              <a:rPr lang="es-ES" sz="1400" dirty="0" smtClean="0">
                <a:hlinkClick r:id="rId3"/>
              </a:rPr>
              <a:t>link</a:t>
            </a:r>
            <a:r>
              <a:rPr lang="es-ES" sz="1400" dirty="0" smtClean="0"/>
              <a:t>)</a:t>
            </a: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20</a:t>
            </a:fld>
            <a:endParaRPr lang="ca-ES"/>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Mercat</a:t>
            </a:r>
            <a:r>
              <a:rPr lang="es-ES" sz="1400" dirty="0" smtClean="0"/>
              <a:t> laboral</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r>
              <a:rPr lang="es-ES" sz="1400" dirty="0" smtClean="0"/>
              <a:t>“Significativo aumento de la ocupación.”</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21</a:t>
            </a:fld>
            <a:endParaRPr lang="ca-ES"/>
          </a:p>
        </p:txBody>
      </p:sp>
      <p:pic>
        <p:nvPicPr>
          <p:cNvPr id="15362" name="Picture 2"/>
          <p:cNvPicPr>
            <a:picLocks noChangeAspect="1" noChangeArrowheads="1"/>
          </p:cNvPicPr>
          <p:nvPr/>
        </p:nvPicPr>
        <p:blipFill>
          <a:blip r:embed="rId3" cstate="print"/>
          <a:srcRect l="9334" t="26786" r="53331" b="16552"/>
          <a:stretch>
            <a:fillRect/>
          </a:stretch>
        </p:blipFill>
        <p:spPr bwMode="auto">
          <a:xfrm>
            <a:off x="642910" y="2071678"/>
            <a:ext cx="4857784" cy="3929090"/>
          </a:xfrm>
          <a:prstGeom prst="rect">
            <a:avLst/>
          </a:prstGeom>
          <a:noFill/>
          <a:ln w="9525">
            <a:noFill/>
            <a:miter lim="800000"/>
            <a:headEnd/>
            <a:tailEnd/>
          </a:ln>
          <a:effectLst/>
        </p:spPr>
      </p:pic>
      <p:pic>
        <p:nvPicPr>
          <p:cNvPr id="15363" name="Picture 3"/>
          <p:cNvPicPr>
            <a:picLocks noChangeAspect="1" noChangeArrowheads="1"/>
          </p:cNvPicPr>
          <p:nvPr/>
        </p:nvPicPr>
        <p:blipFill>
          <a:blip r:embed="rId4" cstate="print"/>
          <a:srcRect l="46705" t="20123" r="34627" b="3640"/>
          <a:stretch>
            <a:fillRect/>
          </a:stretch>
        </p:blipFill>
        <p:spPr bwMode="auto">
          <a:xfrm>
            <a:off x="6500826" y="857232"/>
            <a:ext cx="2428892" cy="528641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Mercat</a:t>
            </a:r>
            <a:r>
              <a:rPr lang="es-ES" sz="1400" dirty="0" smtClean="0"/>
              <a:t> laboral</a:t>
            </a:r>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lvl="7">
              <a:buFontTx/>
              <a:buChar char="-"/>
            </a:pPr>
            <a:endParaRPr lang="es-ES" sz="100" dirty="0" smtClean="0"/>
          </a:p>
          <a:p>
            <a:pPr algn="just">
              <a:buNone/>
            </a:pPr>
            <a:r>
              <a:rPr lang="ca-ES" sz="1400" dirty="0" smtClean="0"/>
              <a:t>          				“Es el primer </a:t>
            </a:r>
            <a:r>
              <a:rPr lang="es-ES" sz="1400" dirty="0" smtClean="0"/>
              <a:t>descenso desde el inicio de la crisis en 				2008. Andalucía presenta un año más la cifra más alta 				de tasa de paro, con un 34,8% en media anual y 				Comunidad Foral de Navarra la menor, con un 15,7%.”</a:t>
            </a: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22</a:t>
            </a:fld>
            <a:endParaRPr lang="ca-ES"/>
          </a:p>
        </p:txBody>
      </p:sp>
      <p:pic>
        <p:nvPicPr>
          <p:cNvPr id="16386" name="Picture 2"/>
          <p:cNvPicPr>
            <a:picLocks noChangeAspect="1" noChangeArrowheads="1"/>
          </p:cNvPicPr>
          <p:nvPr/>
        </p:nvPicPr>
        <p:blipFill>
          <a:blip r:embed="rId3" cstate="print"/>
          <a:srcRect l="9883" t="49451" r="53331" b="28914"/>
          <a:stretch>
            <a:fillRect/>
          </a:stretch>
        </p:blipFill>
        <p:spPr bwMode="auto">
          <a:xfrm>
            <a:off x="785786" y="2071678"/>
            <a:ext cx="4786346" cy="1500198"/>
          </a:xfrm>
          <a:prstGeom prst="rect">
            <a:avLst/>
          </a:prstGeom>
          <a:noFill/>
          <a:ln w="9525">
            <a:noFill/>
            <a:miter lim="800000"/>
            <a:headEnd/>
            <a:tailEnd/>
          </a:ln>
          <a:effectLst/>
        </p:spPr>
      </p:pic>
      <p:pic>
        <p:nvPicPr>
          <p:cNvPr id="16387" name="Picture 3"/>
          <p:cNvPicPr>
            <a:picLocks noChangeAspect="1" noChangeArrowheads="1"/>
          </p:cNvPicPr>
          <p:nvPr/>
        </p:nvPicPr>
        <p:blipFill>
          <a:blip r:embed="rId4" cstate="print"/>
          <a:srcRect l="10468" t="31456" r="70315" b="30426"/>
          <a:stretch>
            <a:fillRect/>
          </a:stretch>
        </p:blipFill>
        <p:spPr bwMode="auto">
          <a:xfrm>
            <a:off x="5929322" y="1643050"/>
            <a:ext cx="2500330" cy="2643206"/>
          </a:xfrm>
          <a:prstGeom prst="rect">
            <a:avLst/>
          </a:prstGeom>
          <a:noFill/>
          <a:ln w="9525">
            <a:noFill/>
            <a:miter lim="800000"/>
            <a:headEnd/>
            <a:tailEnd/>
          </a:ln>
          <a:effectLst/>
        </p:spPr>
      </p:pic>
      <p:pic>
        <p:nvPicPr>
          <p:cNvPr id="16388" name="Picture 4"/>
          <p:cNvPicPr>
            <a:picLocks noChangeAspect="1" noChangeArrowheads="1"/>
          </p:cNvPicPr>
          <p:nvPr/>
        </p:nvPicPr>
        <p:blipFill>
          <a:blip r:embed="rId5" cstate="print"/>
          <a:srcRect l="11566" t="36607" r="70315" b="20123"/>
          <a:stretch>
            <a:fillRect/>
          </a:stretch>
        </p:blipFill>
        <p:spPr bwMode="auto">
          <a:xfrm>
            <a:off x="857224" y="3643314"/>
            <a:ext cx="2357454" cy="300039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Mercat</a:t>
            </a:r>
            <a:r>
              <a:rPr lang="es-ES" sz="1400" dirty="0" smtClean="0"/>
              <a:t> laboral</a:t>
            </a:r>
          </a:p>
          <a:p>
            <a:pPr>
              <a:buNone/>
            </a:pPr>
            <a:r>
              <a:rPr lang="es-ES" sz="1400" dirty="0" smtClean="0"/>
              <a:t>“La ganancia media anual por trabajador es de 22.726,4 euros en 2012, un 0,8% inferior a la del año anterior. La ganancia media anual femenina supone el 76,1% de la masculina. El salario mediano presenta un valor en 2012 de 19.040,98 euros y el sueldo más frecuente es de 15.500 euros.”</a:t>
            </a:r>
          </a:p>
          <a:p>
            <a:pPr>
              <a:buNone/>
            </a:pPr>
            <a:endParaRPr lang="es-ES" sz="1400" dirty="0" smtClean="0"/>
          </a:p>
          <a:p>
            <a:pPr>
              <a:buFontTx/>
              <a:buChar char="-"/>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23</a:t>
            </a:fld>
            <a:endParaRPr lang="ca-ES"/>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Comptabilitat</a:t>
            </a:r>
            <a:r>
              <a:rPr lang="es-ES" sz="1400" dirty="0" smtClean="0"/>
              <a:t> nacional</a:t>
            </a:r>
          </a:p>
          <a:p>
            <a:pPr algn="just">
              <a:buNone/>
            </a:pPr>
            <a:r>
              <a:rPr lang="es-ES" sz="1400" dirty="0" smtClean="0"/>
              <a:t>“El producto interno bruto (PIB) es una magnitud macroeconómica que </a:t>
            </a:r>
          </a:p>
          <a:p>
            <a:pPr algn="just">
              <a:buNone/>
            </a:pPr>
            <a:r>
              <a:rPr lang="es-ES" sz="1400" dirty="0" smtClean="0"/>
              <a:t>expresa el valor monetario de la producción de bienes y servicios de un país </a:t>
            </a:r>
          </a:p>
          <a:p>
            <a:pPr algn="just">
              <a:buNone/>
            </a:pPr>
            <a:r>
              <a:rPr lang="es-ES" sz="1400" dirty="0" smtClean="0"/>
              <a:t>(o una región) durante un período determinado de tiempo (normalmente un </a:t>
            </a:r>
          </a:p>
          <a:p>
            <a:pPr algn="just">
              <a:buNone/>
            </a:pPr>
            <a:r>
              <a:rPr lang="es-ES" sz="1400" dirty="0" smtClean="0"/>
              <a:t>año).” </a:t>
            </a:r>
          </a:p>
          <a:p>
            <a:pPr algn="just">
              <a:buNone/>
            </a:pPr>
            <a:r>
              <a:rPr lang="es-ES" sz="1400" dirty="0" smtClean="0"/>
              <a:t>		</a:t>
            </a:r>
            <a:r>
              <a:rPr lang="es-ES" sz="1400" dirty="0" err="1" smtClean="0"/>
              <a:t>Wikipedia</a:t>
            </a:r>
            <a:r>
              <a:rPr lang="es-ES" sz="1400" dirty="0" smtClean="0"/>
              <a:t> (</a:t>
            </a:r>
            <a:r>
              <a:rPr lang="es-ES" sz="1400" dirty="0" smtClean="0">
                <a:hlinkClick r:id="rId3"/>
              </a:rPr>
              <a:t>link</a:t>
            </a:r>
            <a:r>
              <a:rPr lang="es-ES" sz="1400" dirty="0" smtClean="0"/>
              <a:t>)</a:t>
            </a:r>
          </a:p>
          <a:p>
            <a:pPr algn="just">
              <a:buNone/>
            </a:pPr>
            <a:endParaRPr lang="es-ES" sz="1400" dirty="0" smtClean="0"/>
          </a:p>
          <a:p>
            <a:pPr algn="just">
              <a:buNone/>
            </a:pPr>
            <a:r>
              <a:rPr lang="es-ES" sz="1400" dirty="0" smtClean="0"/>
              <a:t>“</a:t>
            </a:r>
            <a:r>
              <a:rPr lang="ca-ES" sz="1400" dirty="0" err="1" smtClean="0"/>
              <a:t>Ligero</a:t>
            </a:r>
            <a:r>
              <a:rPr lang="ca-ES" sz="1400" dirty="0" smtClean="0"/>
              <a:t> </a:t>
            </a:r>
            <a:r>
              <a:rPr lang="ca-ES" sz="1400" dirty="0" err="1" smtClean="0"/>
              <a:t>aumento</a:t>
            </a:r>
            <a:r>
              <a:rPr lang="ca-ES" sz="1400" dirty="0" smtClean="0"/>
              <a:t> del PIB</a:t>
            </a:r>
            <a:r>
              <a:rPr lang="es-ES" sz="1400" dirty="0" smtClean="0"/>
              <a:t>”</a:t>
            </a:r>
          </a:p>
          <a:p>
            <a:pPr algn="just">
              <a:buNone/>
            </a:pPr>
            <a:r>
              <a:rPr lang="es-ES" sz="1400" dirty="0" smtClean="0"/>
              <a:t>“Tercer año con capacidad de financiación”</a:t>
            </a:r>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24</a:t>
            </a:fld>
            <a:endParaRPr lang="ca-ES"/>
          </a:p>
        </p:txBody>
      </p:sp>
      <p:pic>
        <p:nvPicPr>
          <p:cNvPr id="17410" name="Picture 2"/>
          <p:cNvPicPr>
            <a:picLocks noChangeAspect="1" noChangeArrowheads="1"/>
          </p:cNvPicPr>
          <p:nvPr/>
        </p:nvPicPr>
        <p:blipFill>
          <a:blip r:embed="rId4" cstate="print"/>
          <a:srcRect/>
          <a:stretch>
            <a:fillRect/>
          </a:stretch>
        </p:blipFill>
        <p:spPr bwMode="auto">
          <a:xfrm>
            <a:off x="6829425" y="1581150"/>
            <a:ext cx="2314575" cy="5276850"/>
          </a:xfrm>
          <a:prstGeom prst="rect">
            <a:avLst/>
          </a:prstGeom>
          <a:noFill/>
          <a:ln w="9525">
            <a:noFill/>
            <a:miter lim="800000"/>
            <a:headEnd/>
            <a:tailEnd/>
          </a:ln>
          <a:effectLst/>
        </p:spPr>
      </p:pic>
      <p:pic>
        <p:nvPicPr>
          <p:cNvPr id="17412" name="Picture 4"/>
          <p:cNvPicPr>
            <a:picLocks noChangeAspect="1" noChangeArrowheads="1"/>
          </p:cNvPicPr>
          <p:nvPr/>
        </p:nvPicPr>
        <p:blipFill>
          <a:blip r:embed="rId5" cstate="print"/>
          <a:srcRect/>
          <a:stretch>
            <a:fillRect/>
          </a:stretch>
        </p:blipFill>
        <p:spPr bwMode="auto">
          <a:xfrm>
            <a:off x="500034" y="4714884"/>
            <a:ext cx="2771775" cy="2066925"/>
          </a:xfrm>
          <a:prstGeom prst="rect">
            <a:avLst/>
          </a:prstGeom>
          <a:noFill/>
          <a:ln w="9525">
            <a:noFill/>
            <a:miter lim="800000"/>
            <a:headEnd/>
            <a:tailEnd/>
          </a:ln>
          <a:effectLst/>
        </p:spPr>
      </p:pic>
      <p:sp>
        <p:nvSpPr>
          <p:cNvPr id="8" name="7 CuadroTexto"/>
          <p:cNvSpPr txBox="1"/>
          <p:nvPr/>
        </p:nvSpPr>
        <p:spPr>
          <a:xfrm>
            <a:off x="7358082" y="1071546"/>
            <a:ext cx="1000132" cy="400110"/>
          </a:xfrm>
          <a:prstGeom prst="rect">
            <a:avLst/>
          </a:prstGeom>
          <a:noFill/>
          <a:ln>
            <a:solidFill>
              <a:schemeClr val="accent3"/>
            </a:solidFill>
          </a:ln>
        </p:spPr>
        <p:txBody>
          <a:bodyPr wrap="square" rtlCol="0">
            <a:spAutoFit/>
          </a:bodyPr>
          <a:lstStyle/>
          <a:p>
            <a:r>
              <a:rPr lang="ca-ES" sz="1000" dirty="0" smtClean="0"/>
              <a:t>Per poder fer comparacions</a:t>
            </a:r>
            <a:endParaRPr lang="ca-ES" sz="1000" dirty="0"/>
          </a:p>
        </p:txBody>
      </p:sp>
      <p:sp>
        <p:nvSpPr>
          <p:cNvPr id="9" name="8 CuadroTexto"/>
          <p:cNvSpPr txBox="1"/>
          <p:nvPr/>
        </p:nvSpPr>
        <p:spPr>
          <a:xfrm>
            <a:off x="857224" y="4500570"/>
            <a:ext cx="3000396" cy="246221"/>
          </a:xfrm>
          <a:prstGeom prst="rect">
            <a:avLst/>
          </a:prstGeom>
          <a:noFill/>
          <a:ln>
            <a:solidFill>
              <a:schemeClr val="accent3"/>
            </a:solidFill>
          </a:ln>
        </p:spPr>
        <p:txBody>
          <a:bodyPr wrap="square" rtlCol="0">
            <a:spAutoFit/>
          </a:bodyPr>
          <a:lstStyle/>
          <a:p>
            <a:r>
              <a:rPr lang="ca-ES" sz="1000" dirty="0" smtClean="0"/>
              <a:t>Pm: Preus de mercat (inclou impostos indirectes)</a:t>
            </a:r>
            <a:endParaRPr lang="ca-ES" sz="1000" dirty="0"/>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smtClean="0"/>
              <a:t>Sector exterior</a:t>
            </a:r>
          </a:p>
          <a:p>
            <a:pPr algn="just">
              <a:buNone/>
            </a:pPr>
            <a:r>
              <a:rPr lang="es-ES" sz="1400" dirty="0" smtClean="0"/>
              <a:t>“La </a:t>
            </a:r>
            <a:r>
              <a:rPr lang="es-ES" sz="1400" b="1" dirty="0" smtClean="0"/>
              <a:t>balanza de pagos</a:t>
            </a:r>
            <a:r>
              <a:rPr lang="es-ES" sz="1400" dirty="0" smtClean="0"/>
              <a:t> es un registro de todas las transacciones monetarias producidas entre un país y el resto del mundo en un determinado periodo.</a:t>
            </a:r>
          </a:p>
          <a:p>
            <a:pPr algn="just">
              <a:buNone/>
            </a:pPr>
            <a:r>
              <a:rPr lang="ca-ES" sz="1400" b="1" dirty="0" err="1" smtClean="0"/>
              <a:t>Cuenta</a:t>
            </a:r>
            <a:r>
              <a:rPr lang="ca-ES" sz="1400" b="1" dirty="0" smtClean="0"/>
              <a:t> </a:t>
            </a:r>
            <a:r>
              <a:rPr lang="ca-ES" sz="1400" b="1" dirty="0" err="1" smtClean="0"/>
              <a:t>corriente</a:t>
            </a:r>
            <a:endParaRPr lang="ca-ES" sz="1400" b="1" dirty="0" smtClean="0"/>
          </a:p>
          <a:p>
            <a:pPr algn="just">
              <a:buNone/>
            </a:pPr>
            <a:r>
              <a:rPr lang="es-ES" sz="1400" dirty="0" smtClean="0"/>
              <a:t>	</a:t>
            </a:r>
            <a:r>
              <a:rPr lang="es-ES" sz="1400" b="1" dirty="0" smtClean="0"/>
              <a:t>Cuenta de bienes y servicios: </a:t>
            </a:r>
            <a:r>
              <a:rPr lang="es-ES" sz="1400" dirty="0" smtClean="0"/>
              <a:t>los cobros y pagos procedentes del comercio de bienes y servicios.</a:t>
            </a:r>
            <a:endParaRPr lang="es-ES" sz="1400" b="1" dirty="0" smtClean="0"/>
          </a:p>
          <a:p>
            <a:pPr algn="just">
              <a:buNone/>
            </a:pPr>
            <a:r>
              <a:rPr lang="es-ES" sz="1400" dirty="0" smtClean="0"/>
              <a:t>	</a:t>
            </a:r>
            <a:r>
              <a:rPr lang="ca-ES" sz="1400" b="1" dirty="0" err="1" smtClean="0"/>
              <a:t>Cuenta</a:t>
            </a:r>
            <a:r>
              <a:rPr lang="ca-ES" sz="1400" b="1" dirty="0" smtClean="0"/>
              <a:t> de </a:t>
            </a:r>
            <a:r>
              <a:rPr lang="ca-ES" sz="1400" b="1" dirty="0" err="1" smtClean="0"/>
              <a:t>rentas</a:t>
            </a:r>
            <a:r>
              <a:rPr lang="ca-ES" sz="1400" b="1" dirty="0" smtClean="0"/>
              <a:t> </a:t>
            </a:r>
            <a:r>
              <a:rPr lang="ca-ES" sz="1400" b="1" dirty="0" err="1" smtClean="0"/>
              <a:t>primarias</a:t>
            </a:r>
            <a:r>
              <a:rPr lang="ca-ES" sz="1400" b="1" dirty="0" smtClean="0"/>
              <a:t>: </a:t>
            </a:r>
            <a:r>
              <a:rPr lang="es-ES" sz="1400" dirty="0" smtClean="0"/>
              <a:t>ingresos y pagos registrados en un país, en concepto de intereses, dividendos o beneficios generados por los factores de producción (trabajo y capital).</a:t>
            </a:r>
            <a:endParaRPr lang="ca-ES" sz="1400" b="1" dirty="0" smtClean="0"/>
          </a:p>
          <a:p>
            <a:pPr algn="just">
              <a:buNone/>
            </a:pPr>
            <a:r>
              <a:rPr lang="es-ES" sz="1400" dirty="0" smtClean="0"/>
              <a:t>	</a:t>
            </a:r>
            <a:r>
              <a:rPr lang="ca-ES" sz="1400" b="1" dirty="0" err="1" smtClean="0"/>
              <a:t>Cuenta</a:t>
            </a:r>
            <a:r>
              <a:rPr lang="ca-ES" sz="1400" b="1" dirty="0" smtClean="0"/>
              <a:t> de </a:t>
            </a:r>
            <a:r>
              <a:rPr lang="ca-ES" sz="1400" b="1" dirty="0" err="1" smtClean="0"/>
              <a:t>rentas</a:t>
            </a:r>
            <a:r>
              <a:rPr lang="ca-ES" sz="1400" b="1" dirty="0" smtClean="0"/>
              <a:t> </a:t>
            </a:r>
            <a:r>
              <a:rPr lang="ca-ES" sz="1400" b="1" dirty="0" err="1" smtClean="0"/>
              <a:t>secundarias</a:t>
            </a:r>
            <a:r>
              <a:rPr lang="ca-ES" sz="1400" b="1" dirty="0" smtClean="0"/>
              <a:t>: </a:t>
            </a:r>
            <a:r>
              <a:rPr lang="ca-ES" sz="1400" dirty="0" smtClean="0"/>
              <a:t>las </a:t>
            </a:r>
            <a:r>
              <a:rPr lang="ca-ES" sz="1400" dirty="0" err="1" smtClean="0"/>
              <a:t>transacciones</a:t>
            </a:r>
            <a:r>
              <a:rPr lang="ca-ES" sz="1400" dirty="0" smtClean="0"/>
              <a:t> sin contrapartida </a:t>
            </a:r>
            <a:r>
              <a:rPr lang="ca-ES" sz="1400" dirty="0" err="1" smtClean="0"/>
              <a:t>recibidas</a:t>
            </a:r>
            <a:r>
              <a:rPr lang="ca-ES" sz="1400" dirty="0" smtClean="0"/>
              <a:t> o </a:t>
            </a:r>
            <a:r>
              <a:rPr lang="ca-ES" sz="1400" dirty="0" err="1" smtClean="0"/>
              <a:t>pagadas</a:t>
            </a:r>
            <a:r>
              <a:rPr lang="ca-ES" sz="1400" dirty="0" smtClean="0"/>
              <a:t> al exterior. </a:t>
            </a:r>
            <a:r>
              <a:rPr lang="ca-ES" sz="1400" dirty="0" err="1" smtClean="0"/>
              <a:t>Estas</a:t>
            </a:r>
            <a:r>
              <a:rPr lang="ca-ES" sz="1400" dirty="0" smtClean="0"/>
              <a:t> </a:t>
            </a:r>
            <a:r>
              <a:rPr lang="ca-ES" sz="1400" dirty="0" err="1" smtClean="0"/>
              <a:t>transferencias</a:t>
            </a:r>
            <a:r>
              <a:rPr lang="ca-ES" sz="1400" dirty="0" smtClean="0"/>
              <a:t> son </a:t>
            </a:r>
            <a:r>
              <a:rPr lang="ca-ES" sz="1400" dirty="0" err="1" smtClean="0"/>
              <a:t>normalmente</a:t>
            </a:r>
            <a:r>
              <a:rPr lang="ca-ES" sz="1400" dirty="0" smtClean="0"/>
              <a:t> de </a:t>
            </a:r>
            <a:r>
              <a:rPr lang="ca-ES" sz="1400" dirty="0" err="1" smtClean="0"/>
              <a:t>tipo</a:t>
            </a:r>
            <a:r>
              <a:rPr lang="ca-ES" sz="1400" dirty="0" smtClean="0"/>
              <a:t> </a:t>
            </a:r>
            <a:r>
              <a:rPr lang="ca-ES" sz="1400" dirty="0" err="1" smtClean="0"/>
              <a:t>donativo</a:t>
            </a:r>
            <a:r>
              <a:rPr lang="ca-ES" sz="1400" dirty="0" smtClean="0"/>
              <a:t> o premio.</a:t>
            </a:r>
            <a:endParaRPr lang="ca-ES" sz="1400" b="1" dirty="0" smtClean="0"/>
          </a:p>
          <a:p>
            <a:pPr algn="just">
              <a:buNone/>
            </a:pPr>
            <a:r>
              <a:rPr lang="ca-ES" sz="1400" b="1" dirty="0" err="1" smtClean="0"/>
              <a:t>Cuenta</a:t>
            </a:r>
            <a:r>
              <a:rPr lang="ca-ES" sz="1400" b="1" dirty="0" smtClean="0"/>
              <a:t> de capital: </a:t>
            </a:r>
            <a:r>
              <a:rPr lang="es-ES" sz="1400" dirty="0" smtClean="0"/>
              <a:t>se recogen las transferencias de capital y la adquisición de activos no financieros no producidos (terrenos y recursos del subsuelo). Las transferencias de capital engloban aquellas transferencias que tienen como finalidad la financiación de un bien de inversión, entre ellas se incluyen las recibidas de organismos internacionales con el fin de construir infraestructuras.</a:t>
            </a:r>
            <a:endParaRPr lang="ca-ES" sz="1400" b="1" dirty="0" smtClean="0"/>
          </a:p>
          <a:p>
            <a:pPr algn="just">
              <a:buNone/>
            </a:pPr>
            <a:r>
              <a:rPr lang="ca-ES" sz="1400" b="1" dirty="0" err="1" smtClean="0"/>
              <a:t>Cuenta</a:t>
            </a:r>
            <a:r>
              <a:rPr lang="ca-ES" sz="1400" b="1" dirty="0" smtClean="0"/>
              <a:t> </a:t>
            </a:r>
            <a:r>
              <a:rPr lang="ca-ES" sz="1400" b="1" dirty="0" err="1" smtClean="0"/>
              <a:t>financiera</a:t>
            </a:r>
            <a:r>
              <a:rPr lang="ca-ES" sz="1400" b="1" dirty="0" smtClean="0"/>
              <a:t>: </a:t>
            </a:r>
            <a:r>
              <a:rPr lang="ca-ES" sz="1400" dirty="0" smtClean="0"/>
              <a:t>i</a:t>
            </a:r>
            <a:r>
              <a:rPr lang="es-ES" sz="1400" dirty="0" err="1" smtClean="0"/>
              <a:t>nversiones</a:t>
            </a:r>
            <a:r>
              <a:rPr lang="es-ES" sz="1400" dirty="0" smtClean="0"/>
              <a:t> directas, inversiones en cartera, otras inversiones, instrumentos financieros derivados,  y variación de activos de reserva.</a:t>
            </a:r>
          </a:p>
          <a:p>
            <a:pPr algn="just">
              <a:buNone/>
            </a:pPr>
            <a:r>
              <a:rPr lang="es-ES" sz="1400" b="1" dirty="0" smtClean="0"/>
              <a:t>Cuenta de errores y omisiones: </a:t>
            </a:r>
            <a:r>
              <a:rPr lang="es-ES" sz="1400" dirty="0" smtClean="0"/>
              <a:t>El sistema de anotación de la balanza de pagos es de partida doble, es decir, cada anotación tiene su contrapartida, por lo que si la información estadística es correcta el saldo es cero, en la práctica no es así”</a:t>
            </a:r>
          </a:p>
          <a:p>
            <a:pPr>
              <a:buNone/>
            </a:pPr>
            <a:r>
              <a:rPr lang="es-ES" sz="1400" b="1" dirty="0" smtClean="0"/>
              <a:t>						</a:t>
            </a:r>
            <a:r>
              <a:rPr lang="es-ES" sz="1400" dirty="0" err="1" smtClean="0"/>
              <a:t>Wikipedia</a:t>
            </a:r>
            <a:r>
              <a:rPr lang="es-ES" sz="1400" dirty="0" smtClean="0"/>
              <a:t> (</a:t>
            </a:r>
            <a:r>
              <a:rPr lang="es-ES" sz="1400" dirty="0" smtClean="0">
                <a:hlinkClick r:id="rId3"/>
              </a:rPr>
              <a:t>link</a:t>
            </a:r>
            <a:r>
              <a:rPr lang="es-ES" sz="1400" dirty="0" smtClean="0"/>
              <a:t>)</a:t>
            </a:r>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25</a:t>
            </a:fld>
            <a:endParaRPr lang="ca-ES"/>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smtClean="0"/>
              <a:t>Sector exterior</a:t>
            </a:r>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26</a:t>
            </a:fld>
            <a:endParaRPr lang="ca-ES"/>
          </a:p>
        </p:txBody>
      </p:sp>
      <p:pic>
        <p:nvPicPr>
          <p:cNvPr id="18435" name="Picture 3"/>
          <p:cNvPicPr>
            <a:picLocks noChangeAspect="1" noChangeArrowheads="1"/>
          </p:cNvPicPr>
          <p:nvPr/>
        </p:nvPicPr>
        <p:blipFill>
          <a:blip r:embed="rId3" cstate="print"/>
          <a:srcRect/>
          <a:stretch>
            <a:fillRect/>
          </a:stretch>
        </p:blipFill>
        <p:spPr bwMode="auto">
          <a:xfrm>
            <a:off x="500034" y="2071678"/>
            <a:ext cx="4905375" cy="2886075"/>
          </a:xfrm>
          <a:prstGeom prst="rect">
            <a:avLst/>
          </a:prstGeom>
          <a:noFill/>
          <a:ln w="9525">
            <a:noFill/>
            <a:miter lim="800000"/>
            <a:headEnd/>
            <a:tailEnd/>
          </a:ln>
          <a:effectLst/>
        </p:spPr>
      </p:pic>
      <p:pic>
        <p:nvPicPr>
          <p:cNvPr id="18436" name="Picture 4"/>
          <p:cNvPicPr>
            <a:picLocks noChangeAspect="1" noChangeArrowheads="1"/>
          </p:cNvPicPr>
          <p:nvPr/>
        </p:nvPicPr>
        <p:blipFill>
          <a:blip r:embed="rId4" cstate="print"/>
          <a:srcRect/>
          <a:stretch>
            <a:fillRect/>
          </a:stretch>
        </p:blipFill>
        <p:spPr bwMode="auto">
          <a:xfrm>
            <a:off x="6000760" y="1857364"/>
            <a:ext cx="2362200" cy="2752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Finances</a:t>
            </a: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27</a:t>
            </a:fld>
            <a:endParaRPr lang="ca-ES"/>
          </a:p>
        </p:txBody>
      </p:sp>
      <p:pic>
        <p:nvPicPr>
          <p:cNvPr id="19458" name="Picture 2"/>
          <p:cNvPicPr>
            <a:picLocks noChangeAspect="1" noChangeArrowheads="1"/>
          </p:cNvPicPr>
          <p:nvPr/>
        </p:nvPicPr>
        <p:blipFill>
          <a:blip r:embed="rId3" cstate="print"/>
          <a:srcRect/>
          <a:stretch>
            <a:fillRect/>
          </a:stretch>
        </p:blipFill>
        <p:spPr bwMode="auto">
          <a:xfrm>
            <a:off x="428596" y="2143116"/>
            <a:ext cx="2419350" cy="2562225"/>
          </a:xfrm>
          <a:prstGeom prst="rect">
            <a:avLst/>
          </a:prstGeom>
          <a:noFill/>
          <a:ln w="9525">
            <a:noFill/>
            <a:miter lim="800000"/>
            <a:headEnd/>
            <a:tailEnd/>
          </a:ln>
          <a:effectLst/>
        </p:spPr>
      </p:pic>
      <p:pic>
        <p:nvPicPr>
          <p:cNvPr id="19459" name="Picture 3"/>
          <p:cNvPicPr>
            <a:picLocks noChangeAspect="1" noChangeArrowheads="1"/>
          </p:cNvPicPr>
          <p:nvPr/>
        </p:nvPicPr>
        <p:blipFill>
          <a:blip r:embed="rId4" cstate="print"/>
          <a:srcRect/>
          <a:stretch>
            <a:fillRect/>
          </a:stretch>
        </p:blipFill>
        <p:spPr bwMode="auto">
          <a:xfrm>
            <a:off x="3571868" y="1785926"/>
            <a:ext cx="4953000" cy="2476500"/>
          </a:xfrm>
          <a:prstGeom prst="rect">
            <a:avLst/>
          </a:prstGeom>
          <a:noFill/>
          <a:ln w="9525">
            <a:noFill/>
            <a:miter lim="800000"/>
            <a:headEnd/>
            <a:tailEnd/>
          </a:ln>
          <a:effectLst/>
        </p:spPr>
      </p:pic>
      <p:pic>
        <p:nvPicPr>
          <p:cNvPr id="19460" name="Picture 4"/>
          <p:cNvPicPr>
            <a:picLocks noChangeAspect="1" noChangeArrowheads="1"/>
          </p:cNvPicPr>
          <p:nvPr/>
        </p:nvPicPr>
        <p:blipFill>
          <a:blip r:embed="rId5" cstate="print"/>
          <a:srcRect/>
          <a:stretch>
            <a:fillRect/>
          </a:stretch>
        </p:blipFill>
        <p:spPr bwMode="auto">
          <a:xfrm>
            <a:off x="6753225" y="4071942"/>
            <a:ext cx="2390775" cy="2447925"/>
          </a:xfrm>
          <a:prstGeom prst="rect">
            <a:avLst/>
          </a:prstGeom>
          <a:noFill/>
          <a:ln w="9525">
            <a:noFill/>
            <a:miter lim="800000"/>
            <a:headEnd/>
            <a:tailEnd/>
          </a:ln>
          <a:effectLst/>
        </p:spPr>
      </p:pic>
      <p:sp>
        <p:nvSpPr>
          <p:cNvPr id="10" name="9 Rectángulo"/>
          <p:cNvSpPr/>
          <p:nvPr/>
        </p:nvSpPr>
        <p:spPr>
          <a:xfrm>
            <a:off x="214282" y="4786322"/>
            <a:ext cx="6572280" cy="2031325"/>
          </a:xfrm>
          <a:prstGeom prst="rect">
            <a:avLst/>
          </a:prstGeom>
        </p:spPr>
        <p:txBody>
          <a:bodyPr wrap="square">
            <a:spAutoFit/>
          </a:bodyPr>
          <a:lstStyle/>
          <a:p>
            <a:pPr algn="just"/>
            <a:r>
              <a:rPr lang="es-ES" sz="1400" dirty="0" smtClean="0"/>
              <a:t>Sociedad anónima: es aquella sociedad mercantil cuyos titulares lo son en virtud de una participación en el capital social a través de acciones.  Estas pueden diferenciarse entre sí por su distinto valor nominal o por los diferentes privilegios vinculados. Los accionistas no responden con su patrimonio personal de las deudas de la sociedad, sino únicamente hasta la cantidad máxima del capital aportado. En una sociedad limitada la responsabilidad está limitada también al capital aportado. Las participaciones sociales no son equivalentes a las acciones de las sociedades anónimas, dado que existen obstáculos legales a su transmisión. </a:t>
            </a:r>
            <a:r>
              <a:rPr lang="es-ES" sz="1400" dirty="0" err="1" smtClean="0"/>
              <a:t>Wikipedia</a:t>
            </a:r>
            <a:r>
              <a:rPr lang="es-ES" sz="1400" dirty="0" smtClean="0"/>
              <a:t> (</a:t>
            </a:r>
            <a:r>
              <a:rPr lang="es-ES" sz="1400" dirty="0" err="1" smtClean="0"/>
              <a:t>Altres</a:t>
            </a:r>
            <a:r>
              <a:rPr lang="es-ES" sz="1400" dirty="0" smtClean="0"/>
              <a:t>: </a:t>
            </a:r>
            <a:r>
              <a:rPr lang="es-ES" sz="1400" dirty="0" smtClean="0">
                <a:hlinkClick r:id="rId6"/>
              </a:rPr>
              <a:t>blog</a:t>
            </a:r>
            <a:r>
              <a:rPr lang="es-ES" sz="1400" dirty="0" smtClean="0"/>
              <a:t>) </a:t>
            </a:r>
            <a:endParaRPr lang="ca-ES"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Finances</a:t>
            </a: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r>
              <a:rPr lang="es-ES" sz="1400" dirty="0" smtClean="0"/>
              <a:t>“El número de empresas se reduce por sexto año.”</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28</a:t>
            </a:fld>
            <a:endParaRPr lang="ca-ES"/>
          </a:p>
        </p:txBody>
      </p:sp>
      <p:pic>
        <p:nvPicPr>
          <p:cNvPr id="20482" name="Picture 2"/>
          <p:cNvPicPr>
            <a:picLocks noChangeAspect="1" noChangeArrowheads="1"/>
          </p:cNvPicPr>
          <p:nvPr/>
        </p:nvPicPr>
        <p:blipFill>
          <a:blip r:embed="rId3" cstate="print"/>
          <a:srcRect/>
          <a:stretch>
            <a:fillRect/>
          </a:stretch>
        </p:blipFill>
        <p:spPr bwMode="auto">
          <a:xfrm>
            <a:off x="500034" y="2071678"/>
            <a:ext cx="4772025" cy="1990725"/>
          </a:xfrm>
          <a:prstGeom prst="rect">
            <a:avLst/>
          </a:prstGeom>
          <a:noFill/>
          <a:ln w="9525">
            <a:noFill/>
            <a:miter lim="800000"/>
            <a:headEnd/>
            <a:tailEnd/>
          </a:ln>
          <a:effectLst/>
        </p:spPr>
      </p:pic>
      <p:pic>
        <p:nvPicPr>
          <p:cNvPr id="20483" name="Picture 3"/>
          <p:cNvPicPr>
            <a:picLocks noChangeAspect="1" noChangeArrowheads="1"/>
          </p:cNvPicPr>
          <p:nvPr/>
        </p:nvPicPr>
        <p:blipFill>
          <a:blip r:embed="rId4" cstate="print"/>
          <a:srcRect/>
          <a:stretch>
            <a:fillRect/>
          </a:stretch>
        </p:blipFill>
        <p:spPr bwMode="auto">
          <a:xfrm>
            <a:off x="5643570" y="1428736"/>
            <a:ext cx="2352675" cy="2619375"/>
          </a:xfrm>
          <a:prstGeom prst="rect">
            <a:avLst/>
          </a:prstGeom>
          <a:noFill/>
          <a:ln w="9525">
            <a:noFill/>
            <a:miter lim="800000"/>
            <a:headEnd/>
            <a:tailEnd/>
          </a:ln>
          <a:effectLst/>
        </p:spPr>
      </p:pic>
      <p:pic>
        <p:nvPicPr>
          <p:cNvPr id="20484" name="Picture 4"/>
          <p:cNvPicPr>
            <a:picLocks noChangeAspect="1" noChangeArrowheads="1"/>
          </p:cNvPicPr>
          <p:nvPr/>
        </p:nvPicPr>
        <p:blipFill>
          <a:blip r:embed="rId5" cstate="print"/>
          <a:srcRect/>
          <a:stretch>
            <a:fillRect/>
          </a:stretch>
        </p:blipFill>
        <p:spPr bwMode="auto">
          <a:xfrm>
            <a:off x="5786446" y="4486275"/>
            <a:ext cx="2228850" cy="23717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Tecnologia</a:t>
            </a:r>
            <a:endParaRPr lang="es-ES" sz="1400" dirty="0" smtClean="0"/>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29</a:t>
            </a:fld>
            <a:endParaRPr lang="ca-ES"/>
          </a:p>
        </p:txBody>
      </p:sp>
      <p:pic>
        <p:nvPicPr>
          <p:cNvPr id="21506" name="Picture 2"/>
          <p:cNvPicPr>
            <a:picLocks noChangeAspect="1" noChangeArrowheads="1"/>
          </p:cNvPicPr>
          <p:nvPr/>
        </p:nvPicPr>
        <p:blipFill>
          <a:blip r:embed="rId3" cstate="print"/>
          <a:srcRect/>
          <a:stretch>
            <a:fillRect/>
          </a:stretch>
        </p:blipFill>
        <p:spPr bwMode="auto">
          <a:xfrm>
            <a:off x="642910" y="2071678"/>
            <a:ext cx="4752975" cy="2219325"/>
          </a:xfrm>
          <a:prstGeom prst="rect">
            <a:avLst/>
          </a:prstGeom>
          <a:noFill/>
          <a:ln w="9525">
            <a:noFill/>
            <a:miter lim="800000"/>
            <a:headEnd/>
            <a:tailEnd/>
          </a:ln>
          <a:effectLst/>
        </p:spPr>
      </p:pic>
      <p:pic>
        <p:nvPicPr>
          <p:cNvPr id="21507" name="Picture 3"/>
          <p:cNvPicPr>
            <a:picLocks noChangeAspect="1" noChangeArrowheads="1"/>
          </p:cNvPicPr>
          <p:nvPr/>
        </p:nvPicPr>
        <p:blipFill>
          <a:blip r:embed="rId4" cstate="print"/>
          <a:srcRect/>
          <a:stretch>
            <a:fillRect/>
          </a:stretch>
        </p:blipFill>
        <p:spPr bwMode="auto">
          <a:xfrm>
            <a:off x="642910" y="4429125"/>
            <a:ext cx="4819650" cy="24288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Repàs presentació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r>
              <a:rPr lang="ca-ES" sz="1800" dirty="0" smtClean="0"/>
              <a:t>L’estadística pública estudia totes les activitats relacionades amb la recollida de dades, el seu processament, l’anàlisi, la interpretació de resultats i la seva difusió, que són d’interès per a la societat. </a:t>
            </a:r>
          </a:p>
          <a:p>
            <a:endParaRPr lang="ca-ES" sz="1800" dirty="0" smtClean="0"/>
          </a:p>
          <a:p>
            <a:r>
              <a:rPr lang="ca-ES" sz="1800" dirty="0" smtClean="0"/>
              <a:t>La idea és obtenir informació de les dades per poder prendre decisions. </a:t>
            </a:r>
          </a:p>
          <a:p>
            <a:endParaRPr lang="ca-ES" sz="1800" dirty="0" smtClean="0"/>
          </a:p>
          <a:p>
            <a:r>
              <a:rPr lang="ca-ES" sz="1800" dirty="0" smtClean="0"/>
              <a:t>Normalment es relaciona l’estadística pública amb el disseny de polítiques socials, econòmiques, mediambientals, etc.  Tot i així, també són d’interès per empresaris  (exemples?) i per la societat en general. </a:t>
            </a:r>
          </a:p>
          <a:p>
            <a:endParaRPr lang="ca-ES" sz="1400" dirty="0" smtClean="0">
              <a:solidFill>
                <a:schemeClr val="bg2">
                  <a:lumMod val="50000"/>
                </a:schemeClr>
              </a:solidFill>
            </a:endParaRPr>
          </a:p>
          <a:p>
            <a:pPr lvl="2"/>
            <a:endParaRPr lang="ca-ES" sz="1400" dirty="0" smtClean="0"/>
          </a:p>
          <a:p>
            <a:endParaRPr lang="ca-ES"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a:t>
            </a:fld>
            <a:endParaRPr lang="ca-ES"/>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Tecnologia</a:t>
            </a:r>
            <a:endParaRPr lang="es-ES" sz="1400" dirty="0" smtClean="0"/>
          </a:p>
          <a:p>
            <a:pPr>
              <a:buNone/>
            </a:pPr>
            <a:r>
              <a:rPr lang="es-ES" sz="1400" dirty="0" smtClean="0"/>
              <a:t>“El 28,5% de las empresas con 10 o más empleados realizan compras </a:t>
            </a:r>
          </a:p>
          <a:p>
            <a:pPr>
              <a:buNone/>
            </a:pPr>
            <a:r>
              <a:rPr lang="es-ES" sz="1400" dirty="0" smtClean="0"/>
              <a:t>mediante comercio electrónico en 2013 y el 17,8% realizan ventas.”</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30</a:t>
            </a:fld>
            <a:endParaRPr lang="ca-ES"/>
          </a:p>
        </p:txBody>
      </p:sp>
      <p:pic>
        <p:nvPicPr>
          <p:cNvPr id="22530" name="Picture 2"/>
          <p:cNvPicPr>
            <a:picLocks noChangeAspect="1" noChangeArrowheads="1"/>
          </p:cNvPicPr>
          <p:nvPr/>
        </p:nvPicPr>
        <p:blipFill>
          <a:blip r:embed="rId3" cstate="print"/>
          <a:srcRect/>
          <a:stretch>
            <a:fillRect/>
          </a:stretch>
        </p:blipFill>
        <p:spPr bwMode="auto">
          <a:xfrm>
            <a:off x="6643702" y="1285860"/>
            <a:ext cx="2295525" cy="534352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Energia</a:t>
            </a:r>
            <a:endParaRPr lang="es-ES" sz="1400" dirty="0" smtClean="0"/>
          </a:p>
          <a:p>
            <a:pPr>
              <a:buNone/>
            </a:pPr>
            <a:endParaRPr lang="es-ES" sz="1400" dirty="0" smtClean="0"/>
          </a:p>
          <a:p>
            <a:pPr>
              <a:buNone/>
            </a:pPr>
            <a:endParaRPr lang="es-ES" sz="1400" dirty="0" smtClean="0"/>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31</a:t>
            </a:fld>
            <a:endParaRPr lang="ca-ES"/>
          </a:p>
        </p:txBody>
      </p:sp>
      <p:pic>
        <p:nvPicPr>
          <p:cNvPr id="24578" name="Picture 2"/>
          <p:cNvPicPr>
            <a:picLocks noChangeAspect="1" noChangeArrowheads="1"/>
          </p:cNvPicPr>
          <p:nvPr/>
        </p:nvPicPr>
        <p:blipFill>
          <a:blip r:embed="rId3" cstate="print"/>
          <a:srcRect/>
          <a:stretch>
            <a:fillRect/>
          </a:stretch>
        </p:blipFill>
        <p:spPr bwMode="auto">
          <a:xfrm>
            <a:off x="642910" y="2071678"/>
            <a:ext cx="4705350" cy="3619500"/>
          </a:xfrm>
          <a:prstGeom prst="rect">
            <a:avLst/>
          </a:prstGeom>
          <a:noFill/>
          <a:ln w="9525">
            <a:noFill/>
            <a:miter lim="800000"/>
            <a:headEnd/>
            <a:tailEnd/>
          </a:ln>
          <a:effectLst/>
        </p:spPr>
      </p:pic>
      <p:pic>
        <p:nvPicPr>
          <p:cNvPr id="24579" name="Picture 3"/>
          <p:cNvPicPr>
            <a:picLocks noChangeAspect="1" noChangeArrowheads="1"/>
          </p:cNvPicPr>
          <p:nvPr/>
        </p:nvPicPr>
        <p:blipFill>
          <a:blip r:embed="rId4" cstate="print"/>
          <a:srcRect/>
          <a:stretch>
            <a:fillRect/>
          </a:stretch>
        </p:blipFill>
        <p:spPr bwMode="auto">
          <a:xfrm>
            <a:off x="5500694" y="2071678"/>
            <a:ext cx="2352675" cy="25908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Energia</a:t>
            </a:r>
            <a:endParaRPr lang="es-ES" sz="1400" dirty="0" smtClean="0"/>
          </a:p>
          <a:p>
            <a:pPr>
              <a:buNone/>
            </a:pPr>
            <a:endParaRPr lang="es-ES" sz="1400" dirty="0" smtClean="0"/>
          </a:p>
          <a:p>
            <a:pPr>
              <a:buNone/>
            </a:pPr>
            <a:endParaRPr lang="es-ES" sz="1400" dirty="0" smtClean="0"/>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32</a:t>
            </a:fld>
            <a:endParaRPr lang="ca-ES"/>
          </a:p>
        </p:txBody>
      </p:sp>
      <p:pic>
        <p:nvPicPr>
          <p:cNvPr id="25602" name="Picture 2"/>
          <p:cNvPicPr>
            <a:picLocks noChangeAspect="1" noChangeArrowheads="1"/>
          </p:cNvPicPr>
          <p:nvPr/>
        </p:nvPicPr>
        <p:blipFill>
          <a:blip r:embed="rId3" cstate="print"/>
          <a:srcRect/>
          <a:stretch>
            <a:fillRect/>
          </a:stretch>
        </p:blipFill>
        <p:spPr bwMode="auto">
          <a:xfrm>
            <a:off x="6215074" y="1390650"/>
            <a:ext cx="2305050" cy="5467350"/>
          </a:xfrm>
          <a:prstGeom prst="rect">
            <a:avLst/>
          </a:prstGeom>
          <a:noFill/>
          <a:ln w="9525">
            <a:noFill/>
            <a:miter lim="800000"/>
            <a:headEnd/>
            <a:tailEnd/>
          </a:ln>
          <a:effectLst/>
        </p:spPr>
      </p:pic>
      <p:pic>
        <p:nvPicPr>
          <p:cNvPr id="25603" name="Picture 3"/>
          <p:cNvPicPr>
            <a:picLocks noChangeAspect="1" noChangeArrowheads="1"/>
          </p:cNvPicPr>
          <p:nvPr/>
        </p:nvPicPr>
        <p:blipFill>
          <a:blip r:embed="rId4" cstate="print"/>
          <a:srcRect/>
          <a:stretch>
            <a:fillRect/>
          </a:stretch>
        </p:blipFill>
        <p:spPr bwMode="auto">
          <a:xfrm>
            <a:off x="642910" y="2143116"/>
            <a:ext cx="4619625" cy="292417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Construcció</a:t>
            </a:r>
            <a:r>
              <a:rPr lang="es-ES" sz="1400" dirty="0" smtClean="0"/>
              <a:t> i </a:t>
            </a:r>
            <a:r>
              <a:rPr lang="es-ES" sz="1400" dirty="0" err="1" smtClean="0"/>
              <a:t>vivenda</a:t>
            </a: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FontTx/>
              <a:buChar char="-"/>
            </a:pPr>
            <a:endParaRPr lang="es-ES" sz="1400" dirty="0" smtClean="0"/>
          </a:p>
          <a:p>
            <a:pPr>
              <a:buNone/>
            </a:pPr>
            <a:r>
              <a:rPr lang="es-ES" sz="1400" dirty="0" smtClean="0"/>
              <a:t>“Ligero aumento de los precios de la vivienda.”</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33</a:t>
            </a:fld>
            <a:endParaRPr lang="ca-ES"/>
          </a:p>
        </p:txBody>
      </p:sp>
      <p:pic>
        <p:nvPicPr>
          <p:cNvPr id="26626" name="Picture 2"/>
          <p:cNvPicPr>
            <a:picLocks noChangeAspect="1" noChangeArrowheads="1"/>
          </p:cNvPicPr>
          <p:nvPr/>
        </p:nvPicPr>
        <p:blipFill>
          <a:blip r:embed="rId3" cstate="print"/>
          <a:srcRect/>
          <a:stretch>
            <a:fillRect/>
          </a:stretch>
        </p:blipFill>
        <p:spPr bwMode="auto">
          <a:xfrm>
            <a:off x="642911" y="2214555"/>
            <a:ext cx="6858048" cy="2000264"/>
          </a:xfrm>
          <a:prstGeom prst="rect">
            <a:avLst/>
          </a:prstGeom>
          <a:noFill/>
          <a:ln w="9525">
            <a:noFill/>
            <a:miter lim="800000"/>
            <a:headEnd/>
            <a:tailEnd/>
          </a:ln>
          <a:effectLst/>
        </p:spPr>
      </p:pic>
      <p:pic>
        <p:nvPicPr>
          <p:cNvPr id="26627" name="Picture 3"/>
          <p:cNvPicPr>
            <a:picLocks noChangeAspect="1" noChangeArrowheads="1"/>
          </p:cNvPicPr>
          <p:nvPr/>
        </p:nvPicPr>
        <p:blipFill>
          <a:blip r:embed="rId4" cstate="print"/>
          <a:srcRect/>
          <a:stretch>
            <a:fillRect/>
          </a:stretch>
        </p:blipFill>
        <p:spPr bwMode="auto">
          <a:xfrm>
            <a:off x="4929190" y="4071942"/>
            <a:ext cx="3876675" cy="2786058"/>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Turisme</a:t>
            </a: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r>
              <a:rPr lang="es-ES" sz="1400" dirty="0" smtClean="0"/>
              <a:t>“Durante 2014, todos los alojamientos turísticos reducen el número de </a:t>
            </a:r>
          </a:p>
          <a:p>
            <a:pPr>
              <a:buNone/>
            </a:pPr>
            <a:r>
              <a:rPr lang="es-ES" sz="1400" dirty="0" smtClean="0"/>
              <a:t>plazas ofertadas, salvo el turismo rural que aumenta un 0,8% respecto al </a:t>
            </a:r>
          </a:p>
          <a:p>
            <a:pPr>
              <a:buNone/>
            </a:pPr>
            <a:r>
              <a:rPr lang="es-ES" sz="1400" dirty="0" smtClean="0"/>
              <a:t>año </a:t>
            </a:r>
            <a:r>
              <a:rPr lang="ca-ES" sz="1400" dirty="0" smtClean="0"/>
              <a:t>anterior.</a:t>
            </a:r>
            <a:endParaRPr lang="es-ES" sz="1400" dirty="0" smtClean="0"/>
          </a:p>
          <a:p>
            <a:pPr>
              <a:buNone/>
            </a:pPr>
            <a:r>
              <a:rPr lang="es-ES" sz="1400" dirty="0" smtClean="0"/>
              <a:t>España sigue siendo el segundo país del mundo en ingresos por </a:t>
            </a:r>
          </a:p>
          <a:p>
            <a:pPr>
              <a:buNone/>
            </a:pPr>
            <a:r>
              <a:rPr lang="es-ES" sz="1400" dirty="0" smtClean="0"/>
              <a:t>turismo internacional y el primero de Europa (62,6 miles de millones de</a:t>
            </a:r>
          </a:p>
          <a:p>
            <a:pPr>
              <a:buNone/>
            </a:pPr>
            <a:r>
              <a:rPr lang="ca-ES" sz="1400" dirty="0" err="1" smtClean="0"/>
              <a:t>dólares</a:t>
            </a:r>
            <a:r>
              <a:rPr lang="ca-ES" sz="1400" dirty="0" smtClean="0"/>
              <a:t>).”</a:t>
            </a: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34</a:t>
            </a:fld>
            <a:endParaRPr lang="ca-ES"/>
          </a:p>
        </p:txBody>
      </p:sp>
      <p:pic>
        <p:nvPicPr>
          <p:cNvPr id="27651" name="Picture 3"/>
          <p:cNvPicPr>
            <a:picLocks noChangeAspect="1" noChangeArrowheads="1"/>
          </p:cNvPicPr>
          <p:nvPr/>
        </p:nvPicPr>
        <p:blipFill>
          <a:blip r:embed="rId3" cstate="print"/>
          <a:srcRect/>
          <a:stretch>
            <a:fillRect/>
          </a:stretch>
        </p:blipFill>
        <p:spPr bwMode="auto">
          <a:xfrm>
            <a:off x="571472" y="2143116"/>
            <a:ext cx="4791075" cy="2371725"/>
          </a:xfrm>
          <a:prstGeom prst="rect">
            <a:avLst/>
          </a:prstGeom>
          <a:noFill/>
          <a:ln w="9525">
            <a:noFill/>
            <a:miter lim="800000"/>
            <a:headEnd/>
            <a:tailEnd/>
          </a:ln>
          <a:effectLst/>
        </p:spPr>
      </p:pic>
      <p:pic>
        <p:nvPicPr>
          <p:cNvPr id="27652" name="Picture 4"/>
          <p:cNvPicPr>
            <a:picLocks noChangeAspect="1" noChangeArrowheads="1"/>
          </p:cNvPicPr>
          <p:nvPr/>
        </p:nvPicPr>
        <p:blipFill>
          <a:blip r:embed="rId4" cstate="print"/>
          <a:srcRect/>
          <a:stretch>
            <a:fillRect/>
          </a:stretch>
        </p:blipFill>
        <p:spPr bwMode="auto">
          <a:xfrm>
            <a:off x="6500826" y="1285860"/>
            <a:ext cx="2324100" cy="5067300"/>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5143512"/>
          </a:xfrm>
        </p:spPr>
        <p:txBody>
          <a:bodyPr>
            <a:normAutofit/>
          </a:bodyPr>
          <a:lstStyle/>
          <a:p>
            <a:pPr>
              <a:buFontTx/>
              <a:buChar char="-"/>
            </a:pPr>
            <a:r>
              <a:rPr lang="es-ES" sz="1400" dirty="0" err="1" smtClean="0"/>
              <a:t>Seguretat</a:t>
            </a:r>
            <a:r>
              <a:rPr lang="es-ES" sz="1400" dirty="0" smtClean="0"/>
              <a:t> i justicia</a:t>
            </a:r>
          </a:p>
          <a:p>
            <a:pPr>
              <a:buFontTx/>
              <a:buChar char="-"/>
            </a:pPr>
            <a:endParaRPr lang="es-ES" sz="1400" dirty="0" smtClean="0"/>
          </a:p>
          <a:p>
            <a:pPr>
              <a:buNone/>
            </a:pPr>
            <a:r>
              <a:rPr lang="es-ES" sz="1400" dirty="0" smtClean="0"/>
              <a:t>“El delito más frecuente ha sido contra la seguridad vial (36,8% del </a:t>
            </a:r>
            <a:r>
              <a:rPr lang="ca-ES" sz="1400" dirty="0" smtClean="0"/>
              <a:t>total).</a:t>
            </a:r>
          </a:p>
          <a:p>
            <a:pPr>
              <a:buNone/>
            </a:pPr>
            <a:endParaRPr lang="ca-ES" sz="1400" dirty="0" smtClean="0"/>
          </a:p>
          <a:p>
            <a:pPr>
              <a:buNone/>
            </a:pPr>
            <a:r>
              <a:rPr lang="es-ES" sz="1400" dirty="0" smtClean="0"/>
              <a:t>El total de personas inscritas a lo largo de 2013 en el Registro Central para la Protección de las Víctimas de la Violencia Doméstica y de Género es de 27.122 mujeres en el caso de la violencia de género, un 6,9% menos que en </a:t>
            </a:r>
            <a:r>
              <a:rPr lang="ca-ES" sz="1400" dirty="0" smtClean="0"/>
              <a:t>2012.</a:t>
            </a:r>
          </a:p>
          <a:p>
            <a:pPr>
              <a:buNone/>
            </a:pPr>
            <a:endParaRPr lang="ca-ES" sz="1400" dirty="0" smtClean="0"/>
          </a:p>
          <a:p>
            <a:pPr>
              <a:buNone/>
            </a:pPr>
            <a:r>
              <a:rPr lang="es-ES" sz="1400" dirty="0" smtClean="0"/>
              <a:t>Se registran 7.060 víctimas en asuntos de violencia doméstica con orden de protección o medidas cautelares, un 3,3% menos que en el año anterior. De ellas, el 62,7% fueron mujeres y el 37,3% hombres.”</a:t>
            </a:r>
          </a:p>
          <a:p>
            <a:pPr>
              <a:buNone/>
            </a:pPr>
            <a:endParaRPr lang="es-ES" sz="1400" dirty="0" smtClean="0"/>
          </a:p>
          <a:p>
            <a:pPr>
              <a:buNone/>
            </a:pPr>
            <a:endParaRPr lang="es-ES" sz="1400" dirty="0" smtClean="0"/>
          </a:p>
          <a:p>
            <a:pPr>
              <a:buFontTx/>
              <a:buChar char="-"/>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35</a:t>
            </a:fld>
            <a:endParaRPr lang="ca-ES"/>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normAutofit fontScale="90000"/>
          </a:bodyPr>
          <a:lstStyle/>
          <a:p>
            <a:r>
              <a:rPr lang="ca-ES" dirty="0" smtClean="0"/>
              <a:t>El Sistema Estadístic de l’Administració de l’Estat</a:t>
            </a:r>
            <a:br>
              <a:rPr lang="ca-ES" dirty="0" smtClean="0"/>
            </a:br>
            <a:endParaRPr lang="ca-ES" dirty="0" smtClean="0"/>
          </a:p>
        </p:txBody>
      </p:sp>
      <p:sp>
        <p:nvSpPr>
          <p:cNvPr id="3" name="2 Marcador de contenido"/>
          <p:cNvSpPr>
            <a:spLocks noGrp="1"/>
          </p:cNvSpPr>
          <p:nvPr>
            <p:ph idx="1"/>
          </p:nvPr>
        </p:nvSpPr>
        <p:spPr>
          <a:xfrm>
            <a:off x="457200" y="1928802"/>
            <a:ext cx="8258204" cy="4357718"/>
          </a:xfrm>
        </p:spPr>
        <p:txBody>
          <a:bodyPr>
            <a:normAutofit/>
          </a:bodyPr>
          <a:lstStyle/>
          <a:p>
            <a:pPr algn="just">
              <a:buNone/>
            </a:pPr>
            <a:r>
              <a:rPr lang="ca-ES" sz="1600" dirty="0" smtClean="0"/>
              <a:t>El Sistema estadístic de l’Administració de l’Estat s’encarrega d’elaborar les estadístiques oficial de l’Estat Espanyol (estadístiques amb finalitats estatals), així com de les estadístiques del Sistema Estadística Europeu. </a:t>
            </a:r>
          </a:p>
          <a:p>
            <a:pPr algn="just">
              <a:buNone/>
            </a:pPr>
            <a:endParaRPr lang="ca-ES" sz="1600" dirty="0" smtClean="0"/>
          </a:p>
          <a:p>
            <a:pPr algn="just">
              <a:buNone/>
            </a:pPr>
            <a:r>
              <a:rPr lang="ca-ES" sz="1600" dirty="0" smtClean="0"/>
              <a:t>Donada l’organització administrativa d’Espanya, existeix per a cada comunitat autònoma un sistema estadístic propi encarregat de realitzar estadístiques pel seu àmbit territorial, que són fixades per les seves respectives normes legals (estatuts d’autonomia, lleis d’estadística, plans estadístics, etc.).</a:t>
            </a:r>
          </a:p>
          <a:p>
            <a:pPr>
              <a:buNone/>
            </a:pPr>
            <a:endParaRPr lang="ca-ES" sz="1600" dirty="0" smtClean="0"/>
          </a:p>
          <a:p>
            <a:pPr>
              <a:buNone/>
            </a:pPr>
            <a:endParaRPr lang="ca-ES" sz="1600" dirty="0" smtClean="0"/>
          </a:p>
          <a:p>
            <a:pPr>
              <a:buNone/>
            </a:pPr>
            <a:r>
              <a:rPr lang="ca-ES" sz="1600" dirty="0" smtClean="0"/>
              <a:t>Vídeo (</a:t>
            </a:r>
            <a:r>
              <a:rPr lang="ca-ES" sz="1600" dirty="0" err="1" smtClean="0">
                <a:hlinkClick r:id="rId3"/>
              </a:rPr>
              <a:t>link</a:t>
            </a:r>
            <a:r>
              <a:rPr lang="ca-ES" sz="1600" dirty="0" smtClean="0"/>
              <a:t>)</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36</a:t>
            </a:fld>
            <a:endParaRPr lang="ca-ES"/>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normAutofit fontScale="90000"/>
          </a:bodyPr>
          <a:lstStyle/>
          <a:p>
            <a:r>
              <a:rPr lang="ca-ES" dirty="0" smtClean="0"/>
              <a:t>INE</a:t>
            </a:r>
            <a:br>
              <a:rPr lang="ca-ES" dirty="0" smtClean="0"/>
            </a:br>
            <a:endParaRPr lang="ca-ES" dirty="0" smtClean="0"/>
          </a:p>
        </p:txBody>
      </p:sp>
      <p:sp>
        <p:nvSpPr>
          <p:cNvPr id="3" name="2 Marcador de contenido"/>
          <p:cNvSpPr>
            <a:spLocks noGrp="1"/>
          </p:cNvSpPr>
          <p:nvPr>
            <p:ph idx="1"/>
          </p:nvPr>
        </p:nvSpPr>
        <p:spPr>
          <a:xfrm>
            <a:off x="457200" y="1714488"/>
            <a:ext cx="8258204" cy="3929090"/>
          </a:xfrm>
        </p:spPr>
        <p:txBody>
          <a:bodyPr>
            <a:normAutofit/>
          </a:bodyPr>
          <a:lstStyle/>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37</a:t>
            </a:fld>
            <a:endParaRPr lang="ca-ES"/>
          </a:p>
        </p:txBody>
      </p:sp>
      <p:sp>
        <p:nvSpPr>
          <p:cNvPr id="5" name="4 Rectángulo"/>
          <p:cNvSpPr/>
          <p:nvPr/>
        </p:nvSpPr>
        <p:spPr>
          <a:xfrm>
            <a:off x="357158" y="1643050"/>
            <a:ext cx="8001056" cy="5093702"/>
          </a:xfrm>
          <a:prstGeom prst="rect">
            <a:avLst/>
          </a:prstGeom>
        </p:spPr>
        <p:txBody>
          <a:bodyPr wrap="square">
            <a:spAutoFit/>
          </a:bodyPr>
          <a:lstStyle/>
          <a:p>
            <a:pPr algn="just"/>
            <a:r>
              <a:rPr lang="es-ES" sz="1300" dirty="0" smtClean="0"/>
              <a:t>El INE es un organismo autónomo de carácter administrativo, con personalidad jurídica y patrimonio propio, adscrito al Ministerio de Economía y Competitividad a través de la Secretaría de Estado de Economía y Apoyo a la Empresa. Se rige, básicamente, por la Ley 12/1989, de 9 de mayo, de la Función Estadística Pública (LFEP), que regula la actividad estadística para fines estatales la cual es competencia exclusiva del Estado, y por  el </a:t>
            </a:r>
            <a:r>
              <a:rPr lang="es-ES" sz="1300" dirty="0" smtClean="0">
                <a:hlinkClick r:id="rId3" tooltip="Abre ventana nueva"/>
              </a:rPr>
              <a:t>Estatuto</a:t>
            </a:r>
            <a:r>
              <a:rPr lang="es-ES" sz="1300" dirty="0" smtClean="0"/>
              <a:t> aprobado por Real Decreto 508/2001 de 11 de mayo.</a:t>
            </a:r>
          </a:p>
          <a:p>
            <a:pPr algn="just"/>
            <a:endParaRPr lang="es-ES" sz="1300" dirty="0" smtClean="0"/>
          </a:p>
          <a:p>
            <a:pPr algn="just"/>
            <a:r>
              <a:rPr lang="es-ES" sz="1300" dirty="0" smtClean="0"/>
              <a:t>La Ley asigna al INE un papel destacado en la actividad estadística pública encomendándole la realización de las operaciones estadísticas de gran envergadura (censos demográficos y económicos, cuentas nacionales, estadísticas demográficas y sociales, indicadores económicos y sociales, coordinación y mantenimiento de los directorios de empresas, formación del Censo Electoral...).</a:t>
            </a:r>
          </a:p>
          <a:p>
            <a:pPr algn="just"/>
            <a:endParaRPr lang="es-ES" sz="1300" dirty="0" smtClean="0"/>
          </a:p>
          <a:p>
            <a:pPr algn="just"/>
            <a:r>
              <a:rPr lang="es-ES" sz="1300" dirty="0" smtClean="0"/>
              <a:t>También, le atribuye las siguientes funciones: la formulación del Proyecto del Plan Estadístico Nacional con la colaboración de los Departamentos Ministeriales y del Banco de España; la propuesta de normas comunes sobre conceptos, unidades estadísticas, clasificaciones y códigos; y las relaciones en materia estadística con los Organismos Internacionales especializados y, en particular, con la Oficina de Estadística de la Unión Europea (EUROSTAT).</a:t>
            </a:r>
          </a:p>
          <a:p>
            <a:pPr algn="just"/>
            <a:endParaRPr lang="es-ES" sz="1300" dirty="0" smtClean="0"/>
          </a:p>
          <a:p>
            <a:pPr algn="just"/>
            <a:r>
              <a:rPr lang="es-ES" sz="1300" dirty="0" smtClean="0"/>
              <a:t>Además existen los siguientes órganos colegiados con importantes competencias en materia estadística: </a:t>
            </a:r>
            <a:r>
              <a:rPr lang="es-ES" sz="1300" dirty="0" smtClean="0">
                <a:hlinkClick r:id="rId4"/>
              </a:rPr>
              <a:t>Consejo Superior de Estadística, Comisión Interministerial de Estadística</a:t>
            </a:r>
            <a:r>
              <a:rPr lang="es-ES" sz="1300" dirty="0" smtClean="0"/>
              <a:t> y </a:t>
            </a:r>
            <a:r>
              <a:rPr lang="es-ES" sz="1300" dirty="0" smtClean="0">
                <a:hlinkClick r:id="rId4"/>
              </a:rPr>
              <a:t>Comité Interterritorial de Estadística</a:t>
            </a:r>
            <a:r>
              <a:rPr lang="es-ES" sz="1300" dirty="0" smtClean="0"/>
              <a:t>. En todos ellos el INE desempeña un importante papel. </a:t>
            </a:r>
          </a:p>
          <a:p>
            <a:pPr algn="just"/>
            <a:endParaRPr lang="es-ES" sz="1300" dirty="0" smtClean="0"/>
          </a:p>
          <a:p>
            <a:pPr algn="just"/>
            <a:r>
              <a:rPr lang="es-ES" sz="1300" dirty="0" smtClean="0"/>
              <a:t>El INE es también responsable de la formación del Censo Electoral y de la coordinación y gestión continua e informatizada del Padrón.</a:t>
            </a:r>
          </a:p>
          <a:p>
            <a:pPr algn="just"/>
            <a:endParaRPr lang="es-ES" sz="1300" dirty="0" smtClean="0"/>
          </a:p>
          <a:p>
            <a:pPr algn="just"/>
            <a:r>
              <a:rPr lang="es-ES" sz="1300" dirty="0" smtClean="0"/>
              <a:t>								</a:t>
            </a:r>
            <a:r>
              <a:rPr lang="es-ES" sz="1300" dirty="0" smtClean="0">
                <a:hlinkClick r:id="rId5"/>
              </a:rPr>
              <a:t>Link</a:t>
            </a:r>
            <a:endParaRPr lang="es-ES" sz="13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normAutofit fontScale="90000"/>
          </a:bodyPr>
          <a:lstStyle/>
          <a:p>
            <a:r>
              <a:rPr lang="ca-ES" dirty="0" smtClean="0"/>
              <a:t>INE</a:t>
            </a:r>
            <a:br>
              <a:rPr lang="ca-ES" dirty="0" smtClean="0"/>
            </a:br>
            <a:endParaRPr lang="ca-ES" dirty="0" smtClean="0"/>
          </a:p>
        </p:txBody>
      </p:sp>
      <p:sp>
        <p:nvSpPr>
          <p:cNvPr id="3" name="2 Marcador de contenido"/>
          <p:cNvSpPr>
            <a:spLocks noGrp="1"/>
          </p:cNvSpPr>
          <p:nvPr>
            <p:ph idx="1"/>
          </p:nvPr>
        </p:nvSpPr>
        <p:spPr>
          <a:xfrm>
            <a:off x="457200" y="1714488"/>
            <a:ext cx="8258204" cy="3929090"/>
          </a:xfrm>
        </p:spPr>
        <p:txBody>
          <a:bodyPr>
            <a:normAutofit/>
          </a:bodyPr>
          <a:lstStyle/>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38</a:t>
            </a:fld>
            <a:endParaRPr lang="ca-ES"/>
          </a:p>
        </p:txBody>
      </p:sp>
      <p:pic>
        <p:nvPicPr>
          <p:cNvPr id="2050" name="Picture 2" descr="Imagen sede del INE 2007"/>
          <p:cNvPicPr>
            <a:picLocks noChangeAspect="1" noChangeArrowheads="1"/>
          </p:cNvPicPr>
          <p:nvPr/>
        </p:nvPicPr>
        <p:blipFill>
          <a:blip r:embed="rId3" cstate="print"/>
          <a:srcRect/>
          <a:stretch>
            <a:fillRect/>
          </a:stretch>
        </p:blipFill>
        <p:spPr bwMode="auto">
          <a:xfrm>
            <a:off x="0" y="4661281"/>
            <a:ext cx="2928958" cy="2196719"/>
          </a:xfrm>
          <a:prstGeom prst="rect">
            <a:avLst/>
          </a:prstGeom>
          <a:noFill/>
        </p:spPr>
      </p:pic>
      <p:pic>
        <p:nvPicPr>
          <p:cNvPr id="2052" name="Picture 4" descr="foto presidente INE"/>
          <p:cNvPicPr>
            <a:picLocks noChangeAspect="1" noChangeArrowheads="1"/>
          </p:cNvPicPr>
          <p:nvPr/>
        </p:nvPicPr>
        <p:blipFill>
          <a:blip r:embed="rId4" cstate="print"/>
          <a:srcRect/>
          <a:stretch>
            <a:fillRect/>
          </a:stretch>
        </p:blipFill>
        <p:spPr bwMode="auto">
          <a:xfrm>
            <a:off x="928662" y="2000240"/>
            <a:ext cx="981075" cy="1209676"/>
          </a:xfrm>
          <a:prstGeom prst="rect">
            <a:avLst/>
          </a:prstGeom>
          <a:noFill/>
        </p:spPr>
      </p:pic>
      <p:sp>
        <p:nvSpPr>
          <p:cNvPr id="8" name="7 Rectángulo"/>
          <p:cNvSpPr/>
          <p:nvPr/>
        </p:nvSpPr>
        <p:spPr>
          <a:xfrm>
            <a:off x="214282" y="3143248"/>
            <a:ext cx="2500330" cy="523220"/>
          </a:xfrm>
          <a:prstGeom prst="rect">
            <a:avLst/>
          </a:prstGeom>
        </p:spPr>
        <p:txBody>
          <a:bodyPr wrap="square">
            <a:spAutoFit/>
          </a:bodyPr>
          <a:lstStyle/>
          <a:p>
            <a:r>
              <a:rPr lang="es-ES" sz="1400" dirty="0" smtClean="0"/>
              <a:t>      Gregorio Izquierdo </a:t>
            </a:r>
            <a:r>
              <a:rPr lang="es-ES" sz="1400" dirty="0" err="1" smtClean="0"/>
              <a:t>Llanes</a:t>
            </a:r>
            <a:r>
              <a:rPr lang="es-ES" sz="1400" dirty="0" smtClean="0"/>
              <a:t/>
            </a:r>
            <a:br>
              <a:rPr lang="es-ES" sz="1400" dirty="0" smtClean="0"/>
            </a:br>
            <a:r>
              <a:rPr lang="es-ES" sz="1400" i="1" dirty="0" smtClean="0"/>
              <a:t>      Presidente del INE</a:t>
            </a:r>
            <a:endParaRPr lang="ca-ES" sz="1400" dirty="0"/>
          </a:p>
        </p:txBody>
      </p:sp>
      <p:sp>
        <p:nvSpPr>
          <p:cNvPr id="9" name="8 CuadroTexto"/>
          <p:cNvSpPr txBox="1"/>
          <p:nvPr/>
        </p:nvSpPr>
        <p:spPr>
          <a:xfrm>
            <a:off x="3071802" y="1214422"/>
            <a:ext cx="5857916" cy="5478423"/>
          </a:xfrm>
          <a:prstGeom prst="rect">
            <a:avLst/>
          </a:prstGeom>
          <a:noFill/>
        </p:spPr>
        <p:txBody>
          <a:bodyPr wrap="square" rtlCol="0">
            <a:spAutoFit/>
          </a:bodyPr>
          <a:lstStyle/>
          <a:p>
            <a:pPr algn="just"/>
            <a:r>
              <a:rPr lang="ca-ES" sz="1400" u="sng" dirty="0" err="1" smtClean="0"/>
              <a:t>Cronología</a:t>
            </a:r>
            <a:endParaRPr lang="ca-ES" sz="1400" u="sng" dirty="0" smtClean="0"/>
          </a:p>
          <a:p>
            <a:pPr algn="just"/>
            <a:endParaRPr lang="ca-ES" sz="1400" dirty="0" smtClean="0"/>
          </a:p>
          <a:p>
            <a:pPr algn="just"/>
            <a:r>
              <a:rPr lang="ca-ES" sz="1400" b="1" dirty="0" smtClean="0"/>
              <a:t>1856: </a:t>
            </a:r>
            <a:r>
              <a:rPr lang="ca-ES" sz="1400" dirty="0" smtClean="0"/>
              <a:t>La </a:t>
            </a:r>
            <a:r>
              <a:rPr lang="ca-ES" sz="1400" dirty="0" err="1" smtClean="0"/>
              <a:t>comisión</a:t>
            </a:r>
            <a:r>
              <a:rPr lang="ca-ES" sz="1400" dirty="0" smtClean="0"/>
              <a:t> de Estadística del </a:t>
            </a:r>
            <a:r>
              <a:rPr lang="ca-ES" sz="1400" dirty="0" err="1" smtClean="0"/>
              <a:t>Reino</a:t>
            </a:r>
            <a:endParaRPr lang="ca-ES" sz="1400" dirty="0" smtClean="0"/>
          </a:p>
          <a:p>
            <a:pPr algn="just"/>
            <a:r>
              <a:rPr lang="es-ES" sz="1400" dirty="0" smtClean="0"/>
              <a:t>La creación de este organismo marca el comienzo de la estadística oficial en España. El general Narváez, presidente del Consejo de Ministros de Isabel II, firma un Decreto por el que se crea una Comisión para la formación de la Estadística General del Reino.</a:t>
            </a:r>
          </a:p>
          <a:p>
            <a:pPr algn="just"/>
            <a:endParaRPr lang="es-ES" sz="1400" dirty="0" smtClean="0"/>
          </a:p>
          <a:p>
            <a:pPr algn="just"/>
            <a:r>
              <a:rPr lang="es-ES" sz="1400" b="1" dirty="0" smtClean="0"/>
              <a:t>1857</a:t>
            </a:r>
            <a:r>
              <a:rPr lang="es-ES" sz="1400" dirty="0" smtClean="0"/>
              <a:t>: la Comisión pasa a denominarse Junta de Estadística. Su primer trabajo es el Censo de Población.</a:t>
            </a:r>
          </a:p>
          <a:p>
            <a:pPr algn="just"/>
            <a:endParaRPr lang="es-ES" sz="1400" dirty="0" smtClean="0"/>
          </a:p>
          <a:p>
            <a:pPr algn="just"/>
            <a:r>
              <a:rPr lang="es-ES" sz="1400" b="1" dirty="0" smtClean="0"/>
              <a:t>1870</a:t>
            </a:r>
            <a:r>
              <a:rPr lang="es-ES" sz="1400" dirty="0" smtClean="0"/>
              <a:t>: Se crea el Instituto Geográfico. En 1873 pasa a denominarse Instituto Geográfico y Estadístico, asumiendo todas las tareas de recogida de información numérica para el Estado. Las estadísticas pasan a depender del Ministerio de Fomento en el año 1890. En 1901 establece la formación de las estadísticas oficiales y su publicación. El Instituto se transforma en Dirección General y se crean departamentos en los Ministerios para completar su labor. En 1924, el Consejo del Servicio Estadístico, creado en 1921 es reformado, cuatro años antes de que pase a depender del Ministerio de Trabajo y Previsión. En 1931 la adscripción se hace al Ministerio de la Presidencia. Durante la Guerra Civil (1936-1939) comienza a funcionar el Servicio Sindical de Estadística en coordinación con los Servicios de Estadística del Estado.</a:t>
            </a:r>
          </a:p>
          <a:p>
            <a:pPr algn="just"/>
            <a:endParaRPr lang="es-ES" sz="1400" dirty="0" smtClean="0"/>
          </a:p>
          <a:p>
            <a:pPr algn="just"/>
            <a:r>
              <a:rPr lang="es-ES" sz="1400" b="1" dirty="0" smtClean="0"/>
              <a:t>1945: </a:t>
            </a:r>
            <a:r>
              <a:rPr lang="es-ES" sz="1400" dirty="0" smtClean="0"/>
              <a:t>La Ley crea el INE.			</a:t>
            </a:r>
            <a:r>
              <a:rPr lang="es-ES" sz="1400" dirty="0" smtClean="0">
                <a:hlinkClick r:id="rId5"/>
              </a:rPr>
              <a:t>Link</a:t>
            </a:r>
            <a:endParaRPr lang="ca-ES" sz="1400" dirty="0"/>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7282" name="Picture 2"/>
          <p:cNvPicPr>
            <a:picLocks noChangeAspect="1" noChangeArrowheads="1"/>
          </p:cNvPicPr>
          <p:nvPr/>
        </p:nvPicPr>
        <p:blipFill>
          <a:blip r:embed="rId3" cstate="print"/>
          <a:srcRect b="4083"/>
          <a:stretch>
            <a:fillRect/>
          </a:stretch>
        </p:blipFill>
        <p:spPr bwMode="auto">
          <a:xfrm>
            <a:off x="1571625" y="928670"/>
            <a:ext cx="7572375" cy="5929330"/>
          </a:xfrm>
          <a:prstGeom prst="rect">
            <a:avLst/>
          </a:prstGeom>
          <a:noFill/>
          <a:ln w="9525">
            <a:noFill/>
            <a:miter lim="800000"/>
            <a:headEnd/>
            <a:tailEnd/>
          </a:ln>
          <a:effectLst/>
        </p:spPr>
      </p:pic>
      <p:sp>
        <p:nvSpPr>
          <p:cNvPr id="2" name="1 Título"/>
          <p:cNvSpPr>
            <a:spLocks noGrp="1"/>
          </p:cNvSpPr>
          <p:nvPr>
            <p:ph type="title"/>
          </p:nvPr>
        </p:nvSpPr>
        <p:spPr>
          <a:xfrm>
            <a:off x="428596" y="714356"/>
            <a:ext cx="8229600" cy="1066800"/>
          </a:xfrm>
        </p:spPr>
        <p:txBody>
          <a:bodyPr>
            <a:normAutofit fontScale="90000"/>
          </a:bodyPr>
          <a:lstStyle/>
          <a:p>
            <a:r>
              <a:rPr lang="ca-ES" dirty="0" smtClean="0"/>
              <a:t>INE</a:t>
            </a:r>
            <a:br>
              <a:rPr lang="ca-ES" dirty="0" smtClean="0"/>
            </a:br>
            <a:endParaRPr lang="ca-ES" dirty="0" smtClean="0"/>
          </a:p>
        </p:txBody>
      </p:sp>
      <p:sp>
        <p:nvSpPr>
          <p:cNvPr id="3" name="2 Marcador de contenido"/>
          <p:cNvSpPr>
            <a:spLocks noGrp="1"/>
          </p:cNvSpPr>
          <p:nvPr>
            <p:ph idx="1"/>
          </p:nvPr>
        </p:nvSpPr>
        <p:spPr>
          <a:xfrm>
            <a:off x="457200" y="1714488"/>
            <a:ext cx="8258204" cy="3929090"/>
          </a:xfrm>
        </p:spPr>
        <p:txBody>
          <a:bodyPr>
            <a:normAutofit/>
          </a:bodyPr>
          <a:lstStyle/>
          <a:p>
            <a:pPr>
              <a:buNone/>
            </a:pPr>
            <a:endParaRPr lang="es-ES" sz="1400" dirty="0" smtClean="0"/>
          </a:p>
          <a:p>
            <a:pPr>
              <a:buNone/>
            </a:pPr>
            <a:r>
              <a:rPr lang="ca-ES" sz="1400" u="sng" dirty="0" smtClean="0"/>
              <a:t>Organigrama</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39</a:t>
            </a:fld>
            <a:endParaRPr lang="ca-ES"/>
          </a:p>
        </p:txBody>
      </p:sp>
      <p:sp>
        <p:nvSpPr>
          <p:cNvPr id="11" name="10 CuadroTexto"/>
          <p:cNvSpPr txBox="1"/>
          <p:nvPr/>
        </p:nvSpPr>
        <p:spPr>
          <a:xfrm>
            <a:off x="6858016" y="6143644"/>
            <a:ext cx="1357322" cy="307777"/>
          </a:xfrm>
          <a:prstGeom prst="rect">
            <a:avLst/>
          </a:prstGeom>
          <a:noFill/>
        </p:spPr>
        <p:txBody>
          <a:bodyPr wrap="square" rtlCol="0">
            <a:spAutoFit/>
          </a:bodyPr>
          <a:lstStyle/>
          <a:p>
            <a:r>
              <a:rPr lang="ca-ES" sz="1400" dirty="0" err="1" smtClean="0">
                <a:hlinkClick r:id="rId4"/>
              </a:rPr>
              <a:t>Link</a:t>
            </a:r>
            <a:endParaRPr lang="ca-ES" sz="14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Llei 1989: Informació bàsica</a:t>
            </a:r>
            <a:endParaRPr lang="ca-ES" dirty="0"/>
          </a:p>
        </p:txBody>
      </p:sp>
      <p:sp>
        <p:nvSpPr>
          <p:cNvPr id="3" name="2 Marcador de contenido"/>
          <p:cNvSpPr>
            <a:spLocks noGrp="1"/>
          </p:cNvSpPr>
          <p:nvPr>
            <p:ph idx="1"/>
          </p:nvPr>
        </p:nvSpPr>
        <p:spPr>
          <a:xfrm>
            <a:off x="457200" y="1714488"/>
            <a:ext cx="8229600" cy="4860048"/>
          </a:xfrm>
        </p:spPr>
        <p:txBody>
          <a:bodyPr>
            <a:normAutofit fontScale="92500" lnSpcReduction="20000"/>
          </a:bodyPr>
          <a:lstStyle/>
          <a:p>
            <a:r>
              <a:rPr lang="ca-ES" sz="1400" dirty="0" smtClean="0"/>
              <a:t>El text es pot trobar a:  Butlletí Oficial de l’Estat (BOE) (</a:t>
            </a:r>
            <a:r>
              <a:rPr lang="ca-ES" sz="1400" dirty="0" err="1" smtClean="0">
                <a:hlinkClick r:id="rId3"/>
              </a:rPr>
              <a:t>link</a:t>
            </a:r>
            <a:r>
              <a:rPr lang="ca-ES" sz="1400" dirty="0" smtClean="0"/>
              <a:t>)	</a:t>
            </a:r>
          </a:p>
          <a:p>
            <a:pPr lvl="1">
              <a:buNone/>
            </a:pPr>
            <a:r>
              <a:rPr lang="ca-ES" sz="1200" dirty="0" smtClean="0"/>
              <a:t>Diari oficial de l’Estat Espanyol, és a dir, l’òrgan de publicació de les lleis, disposicions i actes d’inserció obligatòria.</a:t>
            </a:r>
          </a:p>
          <a:p>
            <a:r>
              <a:rPr lang="ca-ES" sz="1400" dirty="0" smtClean="0"/>
              <a:t>Data del document: 11/05/1989      (llei anterior: 31/12/1945)</a:t>
            </a:r>
          </a:p>
          <a:p>
            <a:pPr>
              <a:buNone/>
            </a:pPr>
            <a:endParaRPr lang="ca-ES" sz="1400" dirty="0" smtClean="0"/>
          </a:p>
          <a:p>
            <a:r>
              <a:rPr lang="ca-ES" sz="1400" dirty="0" smtClean="0"/>
              <a:t>Estructura</a:t>
            </a:r>
          </a:p>
          <a:p>
            <a:pPr lvl="2"/>
            <a:r>
              <a:rPr lang="ca-ES" sz="1400" dirty="0" err="1" smtClean="0">
                <a:solidFill>
                  <a:schemeClr val="tx1"/>
                </a:solidFill>
              </a:rPr>
              <a:t>Exposición</a:t>
            </a:r>
            <a:r>
              <a:rPr lang="ca-ES" sz="1400" dirty="0" smtClean="0">
                <a:solidFill>
                  <a:schemeClr val="tx1"/>
                </a:solidFill>
              </a:rPr>
              <a:t> de </a:t>
            </a:r>
            <a:r>
              <a:rPr lang="ca-ES" sz="1400" dirty="0" err="1" smtClean="0">
                <a:solidFill>
                  <a:schemeClr val="tx1"/>
                </a:solidFill>
              </a:rPr>
              <a:t>motivos</a:t>
            </a:r>
            <a:endParaRPr lang="ca-ES" sz="1400" dirty="0" smtClean="0">
              <a:solidFill>
                <a:schemeClr val="tx1"/>
              </a:solidFill>
            </a:endParaRPr>
          </a:p>
          <a:p>
            <a:pPr lvl="2"/>
            <a:r>
              <a:rPr lang="ca-ES" sz="1400" dirty="0" smtClean="0">
                <a:solidFill>
                  <a:schemeClr val="tx1"/>
                </a:solidFill>
              </a:rPr>
              <a:t>Objecte y </a:t>
            </a:r>
            <a:r>
              <a:rPr lang="ca-ES" sz="1400" dirty="0" err="1" smtClean="0">
                <a:solidFill>
                  <a:schemeClr val="tx1"/>
                </a:solidFill>
              </a:rPr>
              <a:t>ámbito</a:t>
            </a:r>
            <a:r>
              <a:rPr lang="ca-ES" sz="1400" dirty="0" smtClean="0">
                <a:solidFill>
                  <a:schemeClr val="tx1"/>
                </a:solidFill>
              </a:rPr>
              <a:t> de la </a:t>
            </a:r>
            <a:r>
              <a:rPr lang="ca-ES" sz="1400" dirty="0" err="1" smtClean="0">
                <a:solidFill>
                  <a:schemeClr val="tx1"/>
                </a:solidFill>
              </a:rPr>
              <a:t>Ley</a:t>
            </a:r>
            <a:r>
              <a:rPr lang="ca-ES" sz="1400" dirty="0" smtClean="0">
                <a:solidFill>
                  <a:schemeClr val="tx1"/>
                </a:solidFill>
              </a:rPr>
              <a:t> (Article 1-3)</a:t>
            </a:r>
          </a:p>
          <a:p>
            <a:pPr lvl="2"/>
            <a:r>
              <a:rPr lang="ca-ES" sz="1400" dirty="0" smtClean="0">
                <a:solidFill>
                  <a:schemeClr val="tx1"/>
                </a:solidFill>
              </a:rPr>
              <a:t>Títol I: De las </a:t>
            </a:r>
            <a:r>
              <a:rPr lang="ca-ES" sz="1400" dirty="0" err="1" smtClean="0">
                <a:solidFill>
                  <a:schemeClr val="tx1"/>
                </a:solidFill>
              </a:rPr>
              <a:t>estadísticas</a:t>
            </a:r>
            <a:r>
              <a:rPr lang="ca-ES" sz="1400" dirty="0" smtClean="0">
                <a:solidFill>
                  <a:schemeClr val="tx1"/>
                </a:solidFill>
              </a:rPr>
              <a:t> y </a:t>
            </a:r>
            <a:r>
              <a:rPr lang="ca-ES" sz="1400" dirty="0" err="1" smtClean="0">
                <a:solidFill>
                  <a:schemeClr val="tx1"/>
                </a:solidFill>
              </a:rPr>
              <a:t>su</a:t>
            </a:r>
            <a:r>
              <a:rPr lang="ca-ES" sz="1400" dirty="0" smtClean="0">
                <a:solidFill>
                  <a:schemeClr val="tx1"/>
                </a:solidFill>
              </a:rPr>
              <a:t> </a:t>
            </a:r>
            <a:r>
              <a:rPr lang="ca-ES" sz="1400" dirty="0" err="1" smtClean="0">
                <a:solidFill>
                  <a:schemeClr val="tx1"/>
                </a:solidFill>
              </a:rPr>
              <a:t>régimen</a:t>
            </a:r>
            <a:endParaRPr lang="ca-ES" sz="1400" dirty="0" smtClean="0">
              <a:solidFill>
                <a:schemeClr val="tx1"/>
              </a:solidFill>
            </a:endParaRPr>
          </a:p>
          <a:p>
            <a:pPr lvl="4"/>
            <a:r>
              <a:rPr lang="ca-ES" sz="1400" dirty="0" smtClean="0">
                <a:solidFill>
                  <a:schemeClr val="tx1"/>
                </a:solidFill>
              </a:rPr>
              <a:t>Capítol I (4-9): </a:t>
            </a:r>
            <a:r>
              <a:rPr lang="ca-ES" sz="1400" dirty="0" err="1" smtClean="0">
                <a:solidFill>
                  <a:schemeClr val="tx1"/>
                </a:solidFill>
              </a:rPr>
              <a:t>Principios</a:t>
            </a:r>
            <a:r>
              <a:rPr lang="ca-ES" sz="1400" dirty="0" smtClean="0">
                <a:solidFill>
                  <a:schemeClr val="tx1"/>
                </a:solidFill>
              </a:rPr>
              <a:t> generales de la </a:t>
            </a:r>
            <a:r>
              <a:rPr lang="ca-ES" sz="1400" dirty="0" err="1" smtClean="0">
                <a:solidFill>
                  <a:schemeClr val="tx1"/>
                </a:solidFill>
              </a:rPr>
              <a:t>Función</a:t>
            </a:r>
            <a:r>
              <a:rPr lang="ca-ES" sz="1400" dirty="0" smtClean="0">
                <a:solidFill>
                  <a:schemeClr val="tx1"/>
                </a:solidFill>
              </a:rPr>
              <a:t> Estadística Pública</a:t>
            </a:r>
          </a:p>
          <a:p>
            <a:pPr lvl="4"/>
            <a:r>
              <a:rPr lang="ca-ES" sz="1400" dirty="0" smtClean="0">
                <a:solidFill>
                  <a:schemeClr val="tx1"/>
                </a:solidFill>
              </a:rPr>
              <a:t>Capítol II (10-12): De la </a:t>
            </a:r>
            <a:r>
              <a:rPr lang="ca-ES" sz="1400" dirty="0" err="1" smtClean="0">
                <a:solidFill>
                  <a:schemeClr val="tx1"/>
                </a:solidFill>
              </a:rPr>
              <a:t>recogida</a:t>
            </a:r>
            <a:r>
              <a:rPr lang="ca-ES" sz="1400" dirty="0" smtClean="0">
                <a:solidFill>
                  <a:schemeClr val="tx1"/>
                </a:solidFill>
              </a:rPr>
              <a:t> de </a:t>
            </a:r>
            <a:r>
              <a:rPr lang="ca-ES" sz="1400" dirty="0" err="1" smtClean="0">
                <a:solidFill>
                  <a:schemeClr val="tx1"/>
                </a:solidFill>
              </a:rPr>
              <a:t>datos</a:t>
            </a:r>
            <a:endParaRPr lang="ca-ES" sz="1400" dirty="0" smtClean="0">
              <a:solidFill>
                <a:schemeClr val="tx1"/>
              </a:solidFill>
            </a:endParaRPr>
          </a:p>
          <a:p>
            <a:pPr lvl="4"/>
            <a:r>
              <a:rPr lang="ca-ES" sz="1400" dirty="0" smtClean="0">
                <a:solidFill>
                  <a:schemeClr val="tx1"/>
                </a:solidFill>
              </a:rPr>
              <a:t>Capítol IV (13-19): Del secreto </a:t>
            </a:r>
            <a:r>
              <a:rPr lang="ca-ES" sz="1400" dirty="0" err="1" smtClean="0">
                <a:solidFill>
                  <a:schemeClr val="tx1"/>
                </a:solidFill>
              </a:rPr>
              <a:t>estadístico</a:t>
            </a:r>
            <a:endParaRPr lang="ca-ES" sz="1400" dirty="0" smtClean="0">
              <a:solidFill>
                <a:schemeClr val="tx1"/>
              </a:solidFill>
            </a:endParaRPr>
          </a:p>
          <a:p>
            <a:pPr lvl="4"/>
            <a:r>
              <a:rPr lang="ca-ES" sz="1400" dirty="0" smtClean="0">
                <a:solidFill>
                  <a:schemeClr val="tx1"/>
                </a:solidFill>
              </a:rPr>
              <a:t>Capítol V (20-22): La </a:t>
            </a:r>
            <a:r>
              <a:rPr lang="ca-ES" sz="1400" dirty="0" err="1" smtClean="0">
                <a:solidFill>
                  <a:schemeClr val="tx1"/>
                </a:solidFill>
              </a:rPr>
              <a:t>difusión</a:t>
            </a:r>
            <a:r>
              <a:rPr lang="ca-ES" sz="1400" dirty="0" smtClean="0">
                <a:solidFill>
                  <a:schemeClr val="tx1"/>
                </a:solidFill>
              </a:rPr>
              <a:t> y </a:t>
            </a:r>
            <a:r>
              <a:rPr lang="ca-ES" sz="1400" dirty="0" err="1" smtClean="0">
                <a:solidFill>
                  <a:schemeClr val="tx1"/>
                </a:solidFill>
              </a:rPr>
              <a:t>conservación</a:t>
            </a:r>
            <a:r>
              <a:rPr lang="ca-ES" sz="1400" dirty="0" smtClean="0">
                <a:solidFill>
                  <a:schemeClr val="tx1"/>
                </a:solidFill>
              </a:rPr>
              <a:t> de la </a:t>
            </a:r>
            <a:r>
              <a:rPr lang="ca-ES" sz="1400" dirty="0" err="1" smtClean="0">
                <a:solidFill>
                  <a:schemeClr val="tx1"/>
                </a:solidFill>
              </a:rPr>
              <a:t>información</a:t>
            </a:r>
            <a:r>
              <a:rPr lang="ca-ES" sz="1400" dirty="0" smtClean="0">
                <a:solidFill>
                  <a:schemeClr val="tx1"/>
                </a:solidFill>
              </a:rPr>
              <a:t> estadística</a:t>
            </a:r>
          </a:p>
          <a:p>
            <a:pPr lvl="2"/>
            <a:r>
              <a:rPr lang="ca-ES" sz="1400" dirty="0" smtClean="0">
                <a:solidFill>
                  <a:schemeClr val="tx1"/>
                </a:solidFill>
              </a:rPr>
              <a:t>Títol 2: De los </a:t>
            </a:r>
            <a:r>
              <a:rPr lang="ca-ES" sz="1400" dirty="0" err="1" smtClean="0">
                <a:solidFill>
                  <a:schemeClr val="tx1"/>
                </a:solidFill>
              </a:rPr>
              <a:t>servicios</a:t>
            </a:r>
            <a:r>
              <a:rPr lang="ca-ES" sz="1400" dirty="0" smtClean="0">
                <a:solidFill>
                  <a:schemeClr val="tx1"/>
                </a:solidFill>
              </a:rPr>
              <a:t> </a:t>
            </a:r>
            <a:r>
              <a:rPr lang="ca-ES" sz="1400" dirty="0" err="1" smtClean="0">
                <a:solidFill>
                  <a:schemeClr val="tx1"/>
                </a:solidFill>
              </a:rPr>
              <a:t>Estadísticos</a:t>
            </a:r>
            <a:r>
              <a:rPr lang="ca-ES" sz="1400" dirty="0" smtClean="0">
                <a:solidFill>
                  <a:schemeClr val="tx1"/>
                </a:solidFill>
              </a:rPr>
              <a:t> del Estado</a:t>
            </a:r>
          </a:p>
          <a:p>
            <a:pPr lvl="4"/>
            <a:r>
              <a:rPr lang="ca-ES" sz="1400" dirty="0" smtClean="0">
                <a:solidFill>
                  <a:schemeClr val="tx1"/>
                </a:solidFill>
              </a:rPr>
              <a:t>Capítol I (23-24): </a:t>
            </a:r>
            <a:r>
              <a:rPr lang="ca-ES" sz="1400" dirty="0" err="1" smtClean="0">
                <a:solidFill>
                  <a:schemeClr val="tx1"/>
                </a:solidFill>
              </a:rPr>
              <a:t>Disposiciones</a:t>
            </a:r>
            <a:r>
              <a:rPr lang="ca-ES" sz="1400" dirty="0" smtClean="0">
                <a:solidFill>
                  <a:schemeClr val="tx1"/>
                </a:solidFill>
              </a:rPr>
              <a:t> generales</a:t>
            </a:r>
          </a:p>
          <a:p>
            <a:pPr lvl="4"/>
            <a:r>
              <a:rPr lang="ca-ES" sz="1400" dirty="0" smtClean="0">
                <a:solidFill>
                  <a:schemeClr val="tx1"/>
                </a:solidFill>
              </a:rPr>
              <a:t>Capítol II (25-31): El Instituto Nacional de Estadística</a:t>
            </a:r>
          </a:p>
          <a:p>
            <a:pPr lvl="4"/>
            <a:r>
              <a:rPr lang="ca-ES" sz="1400" dirty="0" smtClean="0">
                <a:solidFill>
                  <a:schemeClr val="tx1"/>
                </a:solidFill>
              </a:rPr>
              <a:t>Capítol III (32-36): Los </a:t>
            </a:r>
            <a:r>
              <a:rPr lang="ca-ES" sz="1400" dirty="0" err="1" smtClean="0">
                <a:solidFill>
                  <a:schemeClr val="tx1"/>
                </a:solidFill>
              </a:rPr>
              <a:t>otros</a:t>
            </a:r>
            <a:r>
              <a:rPr lang="ca-ES" sz="1400" dirty="0" smtClean="0">
                <a:solidFill>
                  <a:schemeClr val="tx1"/>
                </a:solidFill>
              </a:rPr>
              <a:t> </a:t>
            </a:r>
            <a:r>
              <a:rPr lang="ca-ES" sz="1400" dirty="0" err="1" smtClean="0">
                <a:solidFill>
                  <a:schemeClr val="tx1"/>
                </a:solidFill>
              </a:rPr>
              <a:t>servicions</a:t>
            </a:r>
            <a:r>
              <a:rPr lang="ca-ES" sz="1400" dirty="0" smtClean="0">
                <a:solidFill>
                  <a:schemeClr val="tx1"/>
                </a:solidFill>
              </a:rPr>
              <a:t> </a:t>
            </a:r>
            <a:r>
              <a:rPr lang="ca-ES" sz="1400" dirty="0" err="1" smtClean="0">
                <a:solidFill>
                  <a:schemeClr val="tx1"/>
                </a:solidFill>
              </a:rPr>
              <a:t>estadísticos</a:t>
            </a:r>
            <a:r>
              <a:rPr lang="ca-ES" sz="1400" dirty="0" smtClean="0">
                <a:solidFill>
                  <a:schemeClr val="tx1"/>
                </a:solidFill>
              </a:rPr>
              <a:t> de la </a:t>
            </a:r>
            <a:r>
              <a:rPr lang="ca-ES" sz="1400" dirty="0" err="1" smtClean="0">
                <a:solidFill>
                  <a:schemeClr val="tx1"/>
                </a:solidFill>
              </a:rPr>
              <a:t>Administración</a:t>
            </a:r>
            <a:r>
              <a:rPr lang="ca-ES" sz="1400" dirty="0" smtClean="0">
                <a:solidFill>
                  <a:schemeClr val="tx1"/>
                </a:solidFill>
              </a:rPr>
              <a:t> del Estado</a:t>
            </a:r>
          </a:p>
          <a:p>
            <a:pPr lvl="4"/>
            <a:r>
              <a:rPr lang="ca-ES" sz="1400" dirty="0" smtClean="0">
                <a:solidFill>
                  <a:schemeClr val="tx1"/>
                </a:solidFill>
              </a:rPr>
              <a:t>Capítol IV (37-39): El </a:t>
            </a:r>
            <a:r>
              <a:rPr lang="ca-ES" sz="1400" dirty="0" err="1" smtClean="0">
                <a:solidFill>
                  <a:schemeClr val="tx1"/>
                </a:solidFill>
              </a:rPr>
              <a:t>Consejo</a:t>
            </a:r>
            <a:r>
              <a:rPr lang="ca-ES" sz="1400" dirty="0" smtClean="0">
                <a:solidFill>
                  <a:schemeClr val="tx1"/>
                </a:solidFill>
              </a:rPr>
              <a:t> Superior de Estadística</a:t>
            </a:r>
          </a:p>
          <a:p>
            <a:pPr lvl="2"/>
            <a:r>
              <a:rPr lang="ca-ES" sz="1400" dirty="0" smtClean="0">
                <a:solidFill>
                  <a:schemeClr val="tx1"/>
                </a:solidFill>
              </a:rPr>
              <a:t>Títol III (40-44): Las relaciones entre </a:t>
            </a:r>
            <a:r>
              <a:rPr lang="ca-ES" sz="1400" dirty="0" err="1" smtClean="0">
                <a:solidFill>
                  <a:schemeClr val="tx1"/>
                </a:solidFill>
              </a:rPr>
              <a:t>Administraciones</a:t>
            </a:r>
            <a:r>
              <a:rPr lang="ca-ES" sz="1400" dirty="0" smtClean="0">
                <a:solidFill>
                  <a:schemeClr val="tx1"/>
                </a:solidFill>
              </a:rPr>
              <a:t> Públicas en </a:t>
            </a:r>
            <a:r>
              <a:rPr lang="ca-ES" sz="1400" dirty="0" err="1" smtClean="0">
                <a:solidFill>
                  <a:schemeClr val="tx1"/>
                </a:solidFill>
              </a:rPr>
              <a:t>materia</a:t>
            </a:r>
            <a:r>
              <a:rPr lang="ca-ES" sz="1400" dirty="0" smtClean="0">
                <a:solidFill>
                  <a:schemeClr val="tx1"/>
                </a:solidFill>
              </a:rPr>
              <a:t> estadística</a:t>
            </a:r>
          </a:p>
          <a:p>
            <a:pPr lvl="2"/>
            <a:r>
              <a:rPr lang="ca-ES" sz="1400" dirty="0" smtClean="0">
                <a:solidFill>
                  <a:schemeClr val="tx1"/>
                </a:solidFill>
              </a:rPr>
              <a:t>Títol IV (45-47): Relaciones con la </a:t>
            </a:r>
            <a:r>
              <a:rPr lang="ca-ES" sz="1400" dirty="0" err="1" smtClean="0">
                <a:solidFill>
                  <a:schemeClr val="tx1"/>
                </a:solidFill>
              </a:rPr>
              <a:t>Comunidad</a:t>
            </a:r>
            <a:r>
              <a:rPr lang="ca-ES" sz="1400" dirty="0" smtClean="0">
                <a:solidFill>
                  <a:schemeClr val="tx1"/>
                </a:solidFill>
              </a:rPr>
              <a:t> Europea y los </a:t>
            </a:r>
            <a:r>
              <a:rPr lang="ca-ES" sz="1400" dirty="0" err="1" smtClean="0">
                <a:solidFill>
                  <a:schemeClr val="tx1"/>
                </a:solidFill>
              </a:rPr>
              <a:t>organismos</a:t>
            </a:r>
            <a:r>
              <a:rPr lang="ca-ES" sz="1400" dirty="0" smtClean="0">
                <a:solidFill>
                  <a:schemeClr val="tx1"/>
                </a:solidFill>
              </a:rPr>
              <a:t> </a:t>
            </a:r>
            <a:r>
              <a:rPr lang="ca-ES" sz="1400" dirty="0" err="1" smtClean="0">
                <a:solidFill>
                  <a:schemeClr val="tx1"/>
                </a:solidFill>
              </a:rPr>
              <a:t>internacionales</a:t>
            </a:r>
            <a:endParaRPr lang="ca-ES" sz="1400" dirty="0" smtClean="0">
              <a:solidFill>
                <a:schemeClr val="tx1"/>
              </a:solidFill>
            </a:endParaRPr>
          </a:p>
          <a:p>
            <a:pPr lvl="2"/>
            <a:r>
              <a:rPr lang="ca-ES" sz="1400" dirty="0" smtClean="0">
                <a:solidFill>
                  <a:schemeClr val="tx1"/>
                </a:solidFill>
              </a:rPr>
              <a:t>Títol V (48-54): </a:t>
            </a:r>
            <a:r>
              <a:rPr lang="ca-ES" sz="1400" dirty="0" err="1" smtClean="0">
                <a:solidFill>
                  <a:schemeClr val="tx1"/>
                </a:solidFill>
              </a:rPr>
              <a:t>Infracciones</a:t>
            </a:r>
            <a:r>
              <a:rPr lang="ca-ES" sz="1400" dirty="0" smtClean="0">
                <a:solidFill>
                  <a:schemeClr val="tx1"/>
                </a:solidFill>
              </a:rPr>
              <a:t> y sanciones</a:t>
            </a:r>
          </a:p>
          <a:p>
            <a:pPr lvl="2"/>
            <a:r>
              <a:rPr lang="ca-ES" sz="1400" dirty="0" err="1" smtClean="0">
                <a:solidFill>
                  <a:schemeClr val="bg2">
                    <a:lumMod val="50000"/>
                  </a:schemeClr>
                </a:solidFill>
              </a:rPr>
              <a:t>Disposiciones</a:t>
            </a:r>
            <a:r>
              <a:rPr lang="ca-ES" sz="1400" dirty="0" smtClean="0">
                <a:solidFill>
                  <a:schemeClr val="bg2">
                    <a:lumMod val="50000"/>
                  </a:schemeClr>
                </a:solidFill>
              </a:rPr>
              <a:t> </a:t>
            </a:r>
            <a:r>
              <a:rPr lang="ca-ES" sz="1400" dirty="0" err="1" smtClean="0">
                <a:solidFill>
                  <a:schemeClr val="bg2">
                    <a:lumMod val="50000"/>
                  </a:schemeClr>
                </a:solidFill>
              </a:rPr>
              <a:t>Addicionales</a:t>
            </a:r>
            <a:r>
              <a:rPr lang="ca-ES" sz="1400" dirty="0" smtClean="0">
                <a:solidFill>
                  <a:schemeClr val="bg2">
                    <a:lumMod val="50000"/>
                  </a:schemeClr>
                </a:solidFill>
              </a:rPr>
              <a:t> </a:t>
            </a:r>
          </a:p>
          <a:p>
            <a:pPr lvl="2"/>
            <a:r>
              <a:rPr lang="ca-ES" sz="1400" dirty="0" err="1" smtClean="0">
                <a:solidFill>
                  <a:schemeClr val="bg2">
                    <a:lumMod val="50000"/>
                  </a:schemeClr>
                </a:solidFill>
              </a:rPr>
              <a:t>Disposiciones</a:t>
            </a:r>
            <a:r>
              <a:rPr lang="ca-ES" sz="1400" dirty="0" smtClean="0">
                <a:solidFill>
                  <a:schemeClr val="bg2">
                    <a:lumMod val="50000"/>
                  </a:schemeClr>
                </a:solidFill>
              </a:rPr>
              <a:t> </a:t>
            </a:r>
            <a:r>
              <a:rPr lang="ca-ES" sz="1400" dirty="0" err="1" smtClean="0">
                <a:solidFill>
                  <a:schemeClr val="bg2">
                    <a:lumMod val="50000"/>
                  </a:schemeClr>
                </a:solidFill>
              </a:rPr>
              <a:t>Transitorias</a:t>
            </a:r>
            <a:endParaRPr lang="ca-ES" sz="1400" dirty="0" smtClean="0">
              <a:solidFill>
                <a:schemeClr val="bg2">
                  <a:lumMod val="50000"/>
                </a:schemeClr>
              </a:solidFill>
            </a:endParaRPr>
          </a:p>
          <a:p>
            <a:pPr lvl="2"/>
            <a:r>
              <a:rPr lang="ca-ES" sz="1400" dirty="0" err="1" smtClean="0">
                <a:solidFill>
                  <a:schemeClr val="bg2">
                    <a:lumMod val="50000"/>
                  </a:schemeClr>
                </a:solidFill>
              </a:rPr>
              <a:t>Disposiciones</a:t>
            </a:r>
            <a:r>
              <a:rPr lang="ca-ES" sz="1400" dirty="0" smtClean="0">
                <a:solidFill>
                  <a:schemeClr val="bg2">
                    <a:lumMod val="50000"/>
                  </a:schemeClr>
                </a:solidFill>
              </a:rPr>
              <a:t> </a:t>
            </a:r>
            <a:r>
              <a:rPr lang="ca-ES" sz="1400" dirty="0" err="1" smtClean="0">
                <a:solidFill>
                  <a:schemeClr val="bg2">
                    <a:lumMod val="50000"/>
                  </a:schemeClr>
                </a:solidFill>
              </a:rPr>
              <a:t>Finales</a:t>
            </a:r>
            <a:endParaRPr lang="ca-ES" sz="1400" dirty="0" smtClean="0">
              <a:solidFill>
                <a:schemeClr val="bg2">
                  <a:lumMod val="50000"/>
                </a:schemeClr>
              </a:solidFill>
            </a:endParaRPr>
          </a:p>
          <a:p>
            <a:pPr lvl="2"/>
            <a:r>
              <a:rPr lang="ca-ES" sz="1400" dirty="0" err="1" smtClean="0">
                <a:solidFill>
                  <a:schemeClr val="bg2">
                    <a:lumMod val="50000"/>
                  </a:schemeClr>
                </a:solidFill>
              </a:rPr>
              <a:t>Disposiciones</a:t>
            </a:r>
            <a:r>
              <a:rPr lang="ca-ES" sz="1400" dirty="0" smtClean="0">
                <a:solidFill>
                  <a:schemeClr val="bg2">
                    <a:lumMod val="50000"/>
                  </a:schemeClr>
                </a:solidFill>
              </a:rPr>
              <a:t> </a:t>
            </a:r>
            <a:r>
              <a:rPr lang="ca-ES" sz="1400" dirty="0" err="1" smtClean="0">
                <a:solidFill>
                  <a:schemeClr val="bg2">
                    <a:lumMod val="50000"/>
                  </a:schemeClr>
                </a:solidFill>
              </a:rPr>
              <a:t>Derogatorias</a:t>
            </a:r>
            <a:endParaRPr lang="ca-ES" sz="1400" dirty="0" smtClean="0">
              <a:solidFill>
                <a:schemeClr val="bg2">
                  <a:lumMod val="50000"/>
                </a:schemeClr>
              </a:solidFill>
            </a:endParaRPr>
          </a:p>
          <a:p>
            <a:pPr lvl="2"/>
            <a:endParaRPr lang="ca-ES" sz="1400" dirty="0" smtClean="0"/>
          </a:p>
          <a:p>
            <a:endParaRPr lang="ca-ES"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a:t>
            </a:fld>
            <a:endParaRPr lang="ca-ES"/>
          </a:p>
        </p:txBody>
      </p:sp>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normAutofit/>
          </a:bodyPr>
          <a:lstStyle/>
          <a:p>
            <a:r>
              <a:rPr lang="ca-ES" dirty="0" smtClean="0"/>
              <a:t>Web de </a:t>
            </a:r>
            <a:r>
              <a:rPr lang="ca-ES" dirty="0" err="1" smtClean="0"/>
              <a:t>l’INE</a:t>
            </a:r>
            <a:endParaRPr lang="ca-ES" dirty="0" smtClean="0"/>
          </a:p>
        </p:txBody>
      </p:sp>
      <p:sp>
        <p:nvSpPr>
          <p:cNvPr id="3" name="2 Marcador de contenido"/>
          <p:cNvSpPr>
            <a:spLocks noGrp="1"/>
          </p:cNvSpPr>
          <p:nvPr>
            <p:ph idx="1"/>
          </p:nvPr>
        </p:nvSpPr>
        <p:spPr>
          <a:xfrm>
            <a:off x="457200" y="1714488"/>
            <a:ext cx="8258204" cy="3929090"/>
          </a:xfrm>
        </p:spPr>
        <p:txBody>
          <a:bodyPr>
            <a:normAutofit/>
          </a:bodyPr>
          <a:lstStyle/>
          <a:p>
            <a:pPr>
              <a:buNone/>
            </a:pPr>
            <a:endParaRPr lang="es-ES" sz="1400" dirty="0" smtClean="0"/>
          </a:p>
          <a:p>
            <a:pPr>
              <a:buNone/>
            </a:pPr>
            <a:r>
              <a:rPr lang="es-ES" sz="1400" dirty="0" smtClean="0">
                <a:hlinkClick r:id="rId3"/>
              </a:rPr>
              <a:t>http://www.ine.es/welcome.shtml</a:t>
            </a: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40</a:t>
            </a:fld>
            <a:endParaRPr lang="ca-ES"/>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Llei 1989: Qüestions rellevants</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r>
              <a:rPr lang="ca-ES" sz="1600" dirty="0" smtClean="0"/>
              <a:t>Per què era necessària una nova llei?</a:t>
            </a:r>
          </a:p>
          <a:p>
            <a:r>
              <a:rPr lang="ca-ES" sz="1600" dirty="0" smtClean="0"/>
              <a:t>Quins són els seus objectius?</a:t>
            </a:r>
          </a:p>
          <a:p>
            <a:r>
              <a:rPr lang="ca-ES" sz="1600" dirty="0" smtClean="0"/>
              <a:t>Quins són els principis generals de la Funció Estadística Pública?</a:t>
            </a:r>
          </a:p>
          <a:p>
            <a:r>
              <a:rPr lang="ca-ES" sz="1600" dirty="0" smtClean="0"/>
              <a:t>Què és el Pla Estadístic Nacional? Com s’aprova i s’executa? Quina vigència té?</a:t>
            </a:r>
          </a:p>
          <a:p>
            <a:r>
              <a:rPr lang="ca-ES" sz="1600" dirty="0" smtClean="0"/>
              <a:t>Quines són les obligacions de les persones que subministren dades?</a:t>
            </a:r>
          </a:p>
          <a:p>
            <a:r>
              <a:rPr lang="ca-ES" sz="1600" dirty="0" smtClean="0"/>
              <a:t>Quina informació han de proporcionar els serveis estadístics a aquestes persones?</a:t>
            </a:r>
          </a:p>
          <a:p>
            <a:r>
              <a:rPr lang="ca-ES" sz="1600" dirty="0" smtClean="0"/>
              <a:t>A quin tipus de dades afecta el secret estadístic?</a:t>
            </a:r>
          </a:p>
          <a:p>
            <a:r>
              <a:rPr lang="ca-ES" sz="1600" dirty="0" smtClean="0"/>
              <a:t>Qui pot desenvolupar la funció estadística pública?</a:t>
            </a:r>
          </a:p>
          <a:p>
            <a:r>
              <a:rPr lang="ca-ES" sz="1600" dirty="0" smtClean="0"/>
              <a:t>Quines són les principals funcions de </a:t>
            </a:r>
            <a:r>
              <a:rPr lang="ca-ES" sz="1600" dirty="0" err="1" smtClean="0"/>
              <a:t>l’INE</a:t>
            </a:r>
            <a:r>
              <a:rPr lang="ca-ES" sz="1600" dirty="0" smtClean="0"/>
              <a:t>?</a:t>
            </a:r>
          </a:p>
          <a:p>
            <a:r>
              <a:rPr lang="ca-ES" sz="1600" dirty="0" smtClean="0"/>
              <a:t>Què és el “</a:t>
            </a:r>
            <a:r>
              <a:rPr lang="ca-ES" sz="1600" dirty="0" err="1" smtClean="0"/>
              <a:t>Consejo</a:t>
            </a:r>
            <a:r>
              <a:rPr lang="ca-ES" sz="1600" dirty="0" smtClean="0"/>
              <a:t> Superior de Estadística”? Quina és la seva composició?</a:t>
            </a:r>
          </a:p>
          <a:p>
            <a:r>
              <a:rPr lang="ca-ES" sz="1600" dirty="0" smtClean="0"/>
              <a:t>Què és el “</a:t>
            </a:r>
            <a:r>
              <a:rPr lang="ca-ES" sz="1600" dirty="0" err="1" smtClean="0"/>
              <a:t>Comité</a:t>
            </a:r>
            <a:r>
              <a:rPr lang="ca-ES" sz="1600" dirty="0" smtClean="0"/>
              <a:t> </a:t>
            </a:r>
            <a:r>
              <a:rPr lang="ca-ES" sz="1600" dirty="0" err="1" smtClean="0"/>
              <a:t>Interterritorial</a:t>
            </a:r>
            <a:r>
              <a:rPr lang="ca-ES" sz="1600" dirty="0" smtClean="0"/>
              <a:t> de Estadística”? Quina és la seva composició?</a:t>
            </a:r>
          </a:p>
          <a:p>
            <a:endParaRPr lang="ca-ES" sz="1600" dirty="0" smtClean="0"/>
          </a:p>
          <a:p>
            <a:endParaRPr lang="ca-ES" sz="16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a:t>
            </a:fld>
            <a:endParaRPr lang="ca-ES"/>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5829312" cy="4860048"/>
          </a:xfrm>
        </p:spPr>
        <p:txBody>
          <a:bodyPr>
            <a:normAutofit/>
          </a:bodyPr>
          <a:lstStyle/>
          <a:p>
            <a:r>
              <a:rPr lang="ca-ES" sz="1400" dirty="0" smtClean="0"/>
              <a:t>Publicació: </a:t>
            </a:r>
            <a:r>
              <a:rPr lang="ca-ES" sz="1400" dirty="0" err="1" smtClean="0">
                <a:hlinkClick r:id="rId3"/>
              </a:rPr>
              <a:t>link</a:t>
            </a:r>
            <a:endParaRPr lang="ca-ES" sz="1400" dirty="0" smtClean="0"/>
          </a:p>
          <a:p>
            <a:pPr algn="just">
              <a:buNone/>
            </a:pPr>
            <a:endParaRPr lang="ca-ES" sz="1400" dirty="0" smtClean="0"/>
          </a:p>
          <a:p>
            <a:pPr algn="just">
              <a:buFontTx/>
              <a:buChar char="-"/>
            </a:pPr>
            <a:r>
              <a:rPr lang="ca-ES" sz="1400" dirty="0" smtClean="0"/>
              <a:t>Territori i medi ambient</a:t>
            </a:r>
          </a:p>
          <a:p>
            <a:pPr algn="just">
              <a:buNone/>
            </a:pPr>
            <a:r>
              <a:rPr lang="ca-ES" sz="1400" dirty="0" smtClean="0"/>
              <a:t>“</a:t>
            </a:r>
            <a:r>
              <a:rPr lang="es-ES" sz="1400" dirty="0" smtClean="0"/>
              <a:t>2014 registra la cifra más baja de incendios forestales </a:t>
            </a:r>
            <a:r>
              <a:rPr lang="ca-ES" sz="1400" dirty="0" smtClean="0"/>
              <a:t>en </a:t>
            </a:r>
            <a:r>
              <a:rPr lang="ca-ES" sz="1400" dirty="0" err="1" smtClean="0"/>
              <a:t>diez</a:t>
            </a:r>
            <a:r>
              <a:rPr lang="ca-ES" sz="1400" dirty="0" smtClean="0"/>
              <a:t> </a:t>
            </a:r>
            <a:r>
              <a:rPr lang="ca-ES" sz="1400" dirty="0" err="1" smtClean="0"/>
              <a:t>años</a:t>
            </a:r>
            <a:r>
              <a:rPr lang="ca-ES" sz="1400" dirty="0" smtClean="0"/>
              <a:t>.</a:t>
            </a:r>
          </a:p>
          <a:p>
            <a:pPr algn="just">
              <a:buNone/>
            </a:pPr>
            <a:r>
              <a:rPr lang="es-ES" sz="1400" dirty="0" smtClean="0"/>
              <a:t>2014, segundo año más cálido</a:t>
            </a:r>
            <a:r>
              <a:rPr lang="ca-ES" sz="1400" dirty="0" smtClean="0"/>
              <a:t>.</a:t>
            </a:r>
          </a:p>
          <a:p>
            <a:pPr algn="just">
              <a:buNone/>
            </a:pPr>
            <a:r>
              <a:rPr lang="es-ES" sz="1400" dirty="0" smtClean="0"/>
              <a:t>El año 2014 ha sido ligeramente más húmedo de lo normal en el conjunto de </a:t>
            </a:r>
            <a:r>
              <a:rPr lang="ca-ES" sz="1400" dirty="0" smtClean="0"/>
              <a:t>España.</a:t>
            </a:r>
          </a:p>
          <a:p>
            <a:pPr algn="just">
              <a:buNone/>
            </a:pPr>
            <a:r>
              <a:rPr lang="es-ES" sz="1400" dirty="0" smtClean="0"/>
              <a:t>El coste unitario del agua se incrementa.</a:t>
            </a:r>
            <a:endParaRPr lang="ca-ES" sz="1400" dirty="0" smtClean="0"/>
          </a:p>
          <a:p>
            <a:pPr algn="just">
              <a:buNone/>
            </a:pPr>
            <a:r>
              <a:rPr lang="es-ES" sz="1400" dirty="0" smtClean="0"/>
              <a:t>Un 3,8% menos de residuos urbanos.</a:t>
            </a:r>
            <a:r>
              <a:rPr lang="ca-ES" sz="1400" dirty="0" smtClean="0"/>
              <a:t>”</a:t>
            </a: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a:t>
            </a:fld>
            <a:endParaRPr lang="ca-ES"/>
          </a:p>
        </p:txBody>
      </p:sp>
      <p:pic>
        <p:nvPicPr>
          <p:cNvPr id="6" name="Picture 2"/>
          <p:cNvPicPr>
            <a:picLocks noChangeAspect="1" noChangeArrowheads="1"/>
          </p:cNvPicPr>
          <p:nvPr/>
        </p:nvPicPr>
        <p:blipFill>
          <a:blip r:embed="rId4" cstate="print"/>
          <a:srcRect l="47767" t="19574" r="35212" b="4189"/>
          <a:stretch>
            <a:fillRect/>
          </a:stretch>
        </p:blipFill>
        <p:spPr bwMode="auto">
          <a:xfrm>
            <a:off x="6500826" y="1142984"/>
            <a:ext cx="2214578" cy="5286412"/>
          </a:xfrm>
          <a:prstGeom prst="rect">
            <a:avLst/>
          </a:prstGeom>
          <a:noFill/>
          <a:ln w="9525">
            <a:noFill/>
            <a:miter lim="800000"/>
            <a:headEnd/>
            <a:tailEnd/>
          </a:ln>
          <a:effectLst/>
        </p:spPr>
      </p:pic>
      <p:pic>
        <p:nvPicPr>
          <p:cNvPr id="1027" name="Picture 3"/>
          <p:cNvPicPr>
            <a:picLocks noChangeAspect="1" noChangeArrowheads="1"/>
          </p:cNvPicPr>
          <p:nvPr/>
        </p:nvPicPr>
        <p:blipFill>
          <a:blip r:embed="rId5" cstate="print"/>
          <a:srcRect l="47218" t="45330" r="34663" b="26854"/>
          <a:stretch>
            <a:fillRect/>
          </a:stretch>
        </p:blipFill>
        <p:spPr bwMode="auto">
          <a:xfrm>
            <a:off x="3714744" y="4714884"/>
            <a:ext cx="2357454" cy="1928826"/>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357158" y="1714488"/>
            <a:ext cx="8358246" cy="4860048"/>
          </a:xfrm>
        </p:spPr>
        <p:txBody>
          <a:bodyPr>
            <a:normAutofit/>
          </a:bodyPr>
          <a:lstStyle/>
          <a:p>
            <a:pPr>
              <a:buFontTx/>
              <a:buChar char="-"/>
            </a:pPr>
            <a:r>
              <a:rPr lang="es-ES" sz="1400" dirty="0" err="1" smtClean="0"/>
              <a:t>Població</a:t>
            </a:r>
            <a:endParaRPr lang="es-ES" sz="1400" dirty="0" smtClean="0"/>
          </a:p>
          <a:p>
            <a:pPr algn="just">
              <a:buNone/>
            </a:pPr>
            <a:r>
              <a:rPr lang="ca-ES" sz="1400" b="1" dirty="0" smtClean="0"/>
              <a:t>“</a:t>
            </a:r>
            <a:r>
              <a:rPr lang="ca-ES" sz="1400" dirty="0" err="1" smtClean="0"/>
              <a:t>Continúa</a:t>
            </a:r>
            <a:r>
              <a:rPr lang="ca-ES" sz="1400" dirty="0" smtClean="0"/>
              <a:t> el </a:t>
            </a:r>
            <a:r>
              <a:rPr lang="ca-ES" sz="1400" dirty="0" err="1" smtClean="0"/>
              <a:t>descenso</a:t>
            </a:r>
            <a:r>
              <a:rPr lang="ca-ES" sz="1400" dirty="0" smtClean="0"/>
              <a:t> poblacional</a:t>
            </a:r>
          </a:p>
          <a:p>
            <a:pPr algn="just">
              <a:buNone/>
            </a:pPr>
            <a:r>
              <a:rPr lang="es-ES" sz="1400" dirty="0" smtClean="0"/>
              <a:t>La población residente en España se sitúa en 46,5 millones de habitantes a 1 de enero de 2014. A lo largo de 2013 se reduce en 215.691 personas, un 0,5%, según las Cifras de Población. Continúa así el descenso poblacional iniciado </a:t>
            </a:r>
            <a:r>
              <a:rPr lang="ca-ES" sz="1400" dirty="0" smtClean="0"/>
              <a:t>en 2012.”</a:t>
            </a:r>
          </a:p>
          <a:p>
            <a:pPr algn="just">
              <a:buNone/>
            </a:pPr>
            <a:endParaRPr lang="ca-ES" sz="1400" dirty="0" smtClean="0"/>
          </a:p>
          <a:p>
            <a:pPr algn="just">
              <a:buNone/>
            </a:pPr>
            <a:r>
              <a:rPr lang="ca-ES" sz="1400" dirty="0" smtClean="0"/>
              <a:t>Taxa de fecunditat necessària per evitar que el nombre de persones descendeixi: 2.1</a:t>
            </a:r>
          </a:p>
          <a:p>
            <a:pPr algn="just">
              <a:buNone/>
            </a:pPr>
            <a:endParaRPr lang="ca-ES" sz="1400" dirty="0" smtClean="0"/>
          </a:p>
          <a:p>
            <a:pPr algn="just">
              <a:buNone/>
            </a:pPr>
            <a:r>
              <a:rPr lang="ca-ES" sz="1400" dirty="0" smtClean="0"/>
              <a:t>“</a:t>
            </a:r>
            <a:r>
              <a:rPr lang="ca-ES" sz="1400" dirty="0" err="1" smtClean="0"/>
              <a:t>Envejecimiento</a:t>
            </a:r>
            <a:r>
              <a:rPr lang="ca-ES" sz="1400" dirty="0" smtClean="0"/>
              <a:t> de la </a:t>
            </a:r>
            <a:r>
              <a:rPr lang="ca-ES" sz="1400" dirty="0" err="1" smtClean="0"/>
              <a:t>población</a:t>
            </a:r>
            <a:endParaRPr lang="ca-ES" sz="1400" dirty="0" smtClean="0"/>
          </a:p>
          <a:p>
            <a:pPr algn="just">
              <a:buNone/>
            </a:pPr>
            <a:r>
              <a:rPr lang="es-ES" sz="1400" dirty="0" smtClean="0"/>
              <a:t>El porcentaje de población mayor de 64 años, que actualmente </a:t>
            </a:r>
          </a:p>
          <a:p>
            <a:pPr algn="just">
              <a:buNone/>
            </a:pPr>
            <a:r>
              <a:rPr lang="es-ES" sz="1400" dirty="0" smtClean="0"/>
              <a:t>se sitúa en el 18,1% pasaría a ser el 24,9% en 2029 y del 38,7% </a:t>
            </a:r>
          </a:p>
          <a:p>
            <a:pPr algn="just">
              <a:buNone/>
            </a:pPr>
            <a:r>
              <a:rPr lang="es-ES" sz="1400" dirty="0" smtClean="0"/>
              <a:t>en 2064.</a:t>
            </a:r>
            <a:r>
              <a:rPr lang="ca-ES" sz="1400" dirty="0" smtClean="0"/>
              <a:t>”</a:t>
            </a:r>
          </a:p>
          <a:p>
            <a:pPr algn="just">
              <a:buNone/>
            </a:pPr>
            <a:endParaRPr lang="ca-ES" sz="1400" dirty="0" smtClean="0"/>
          </a:p>
          <a:p>
            <a:pPr algn="just">
              <a:buNone/>
            </a:pPr>
            <a:r>
              <a:rPr lang="ca-ES" sz="1400" dirty="0" smtClean="0"/>
              <a:t>“</a:t>
            </a:r>
            <a:r>
              <a:rPr lang="ca-ES" sz="1400" dirty="0" err="1" smtClean="0"/>
              <a:t>Menos</a:t>
            </a:r>
            <a:r>
              <a:rPr lang="ca-ES" sz="1400" dirty="0" smtClean="0"/>
              <a:t> </a:t>
            </a:r>
            <a:r>
              <a:rPr lang="ca-ES" sz="1400" dirty="0" err="1" smtClean="0"/>
              <a:t>extranjeros</a:t>
            </a:r>
            <a:r>
              <a:rPr lang="es-ES" sz="1400" dirty="0" smtClean="0"/>
              <a:t> debido al efecto combinado de la </a:t>
            </a:r>
          </a:p>
          <a:p>
            <a:pPr algn="just">
              <a:buNone/>
            </a:pPr>
            <a:r>
              <a:rPr lang="es-ES" sz="1400" dirty="0" smtClean="0"/>
              <a:t>emigración y de la adquisición de la nacionalidad española.</a:t>
            </a:r>
            <a:r>
              <a:rPr lang="ca-ES" sz="1400" dirty="0" smtClean="0"/>
              <a:t>”</a:t>
            </a:r>
          </a:p>
          <a:p>
            <a:pPr algn="just">
              <a:buNone/>
            </a:pPr>
            <a:endParaRPr lang="ca-ES" sz="1400" dirty="0" smtClean="0"/>
          </a:p>
          <a:p>
            <a:pPr algn="just">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a:t>
            </a:fld>
            <a:endParaRPr lang="ca-ES"/>
          </a:p>
        </p:txBody>
      </p:sp>
      <p:pic>
        <p:nvPicPr>
          <p:cNvPr id="2050" name="Picture 2"/>
          <p:cNvPicPr>
            <a:picLocks noChangeAspect="1" noChangeArrowheads="1"/>
          </p:cNvPicPr>
          <p:nvPr/>
        </p:nvPicPr>
        <p:blipFill>
          <a:blip r:embed="rId3" cstate="print"/>
          <a:srcRect l="33492" t="28846" r="38506" b="20673"/>
          <a:stretch>
            <a:fillRect/>
          </a:stretch>
        </p:blipFill>
        <p:spPr bwMode="auto">
          <a:xfrm>
            <a:off x="5572164" y="3426204"/>
            <a:ext cx="3571868" cy="3431795"/>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Població</a:t>
            </a:r>
            <a:endParaRPr lang="es-ES" sz="1400" dirty="0" smtClean="0"/>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a:t>
            </a:fld>
            <a:endParaRPr lang="ca-ES"/>
          </a:p>
        </p:txBody>
      </p:sp>
      <p:pic>
        <p:nvPicPr>
          <p:cNvPr id="3074" name="Picture 2"/>
          <p:cNvPicPr>
            <a:picLocks noChangeAspect="1" noChangeArrowheads="1"/>
          </p:cNvPicPr>
          <p:nvPr/>
        </p:nvPicPr>
        <p:blipFill>
          <a:blip r:embed="rId3" cstate="print"/>
          <a:srcRect l="47218" t="26786" r="35212" b="40247"/>
          <a:stretch>
            <a:fillRect/>
          </a:stretch>
        </p:blipFill>
        <p:spPr bwMode="auto">
          <a:xfrm>
            <a:off x="6143636" y="1214422"/>
            <a:ext cx="2643206" cy="2643206"/>
          </a:xfrm>
          <a:prstGeom prst="rect">
            <a:avLst/>
          </a:prstGeom>
          <a:noFill/>
          <a:ln w="9525">
            <a:noFill/>
            <a:miter lim="800000"/>
            <a:headEnd/>
            <a:tailEnd/>
          </a:ln>
          <a:effectLst/>
        </p:spPr>
      </p:pic>
      <p:pic>
        <p:nvPicPr>
          <p:cNvPr id="3075" name="Picture 3"/>
          <p:cNvPicPr>
            <a:picLocks noChangeAspect="1" noChangeArrowheads="1"/>
          </p:cNvPicPr>
          <p:nvPr/>
        </p:nvPicPr>
        <p:blipFill>
          <a:blip r:embed="rId4" cstate="print"/>
          <a:srcRect l="9334" t="29876" r="52782" b="21703"/>
          <a:stretch>
            <a:fillRect/>
          </a:stretch>
        </p:blipFill>
        <p:spPr bwMode="auto">
          <a:xfrm>
            <a:off x="0" y="2571744"/>
            <a:ext cx="4929222" cy="3357586"/>
          </a:xfrm>
          <a:prstGeom prst="rect">
            <a:avLst/>
          </a:prstGeom>
          <a:noFill/>
          <a:ln w="9525">
            <a:noFill/>
            <a:miter lim="800000"/>
            <a:headEnd/>
            <a:tailEnd/>
          </a:ln>
          <a:effectLst/>
        </p:spPr>
      </p:pic>
      <p:pic>
        <p:nvPicPr>
          <p:cNvPr id="3076" name="Picture 4"/>
          <p:cNvPicPr>
            <a:picLocks noChangeAspect="1" noChangeArrowheads="1"/>
          </p:cNvPicPr>
          <p:nvPr/>
        </p:nvPicPr>
        <p:blipFill>
          <a:blip r:embed="rId5" cstate="print"/>
          <a:srcRect l="30234" t="24244" r="33528" b="41758"/>
          <a:stretch>
            <a:fillRect/>
          </a:stretch>
        </p:blipFill>
        <p:spPr bwMode="auto">
          <a:xfrm>
            <a:off x="4714876" y="4500546"/>
            <a:ext cx="4429124" cy="2357454"/>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Dades d’Espanya</a:t>
            </a:r>
          </a:p>
        </p:txBody>
      </p:sp>
      <p:sp>
        <p:nvSpPr>
          <p:cNvPr id="3" name="2 Marcador de contenido"/>
          <p:cNvSpPr>
            <a:spLocks noGrp="1"/>
          </p:cNvSpPr>
          <p:nvPr>
            <p:ph idx="1"/>
          </p:nvPr>
        </p:nvSpPr>
        <p:spPr>
          <a:xfrm>
            <a:off x="457200" y="1714488"/>
            <a:ext cx="8258204" cy="4860048"/>
          </a:xfrm>
        </p:spPr>
        <p:txBody>
          <a:bodyPr>
            <a:normAutofit/>
          </a:bodyPr>
          <a:lstStyle/>
          <a:p>
            <a:pPr>
              <a:buFontTx/>
              <a:buChar char="-"/>
            </a:pPr>
            <a:r>
              <a:rPr lang="es-ES" sz="1400" dirty="0" err="1" smtClean="0"/>
              <a:t>Població</a:t>
            </a:r>
            <a:endParaRPr lang="es-ES" sz="1400" dirty="0" smtClean="0"/>
          </a:p>
          <a:p>
            <a:pPr algn="just">
              <a:buNone/>
            </a:pPr>
            <a:r>
              <a:rPr lang="es-ES" sz="1400" dirty="0" smtClean="0"/>
              <a:t>“</a:t>
            </a:r>
            <a:r>
              <a:rPr lang="ca-ES" sz="1400" dirty="0" smtClean="0"/>
              <a:t>1,27 </a:t>
            </a:r>
            <a:r>
              <a:rPr lang="ca-ES" sz="1400" dirty="0" err="1" smtClean="0"/>
              <a:t>hijos</a:t>
            </a:r>
            <a:r>
              <a:rPr lang="ca-ES" sz="1400" dirty="0" smtClean="0"/>
              <a:t> por </a:t>
            </a:r>
            <a:r>
              <a:rPr lang="ca-ES" sz="1400" dirty="0" err="1" smtClean="0"/>
              <a:t>mujer</a:t>
            </a:r>
            <a:r>
              <a:rPr lang="ca-ES" sz="1400" dirty="0" smtClean="0"/>
              <a:t> (2013).</a:t>
            </a:r>
          </a:p>
          <a:p>
            <a:pPr algn="just">
              <a:buNone/>
            </a:pPr>
            <a:r>
              <a:rPr lang="es-ES" sz="1400" dirty="0" smtClean="0"/>
              <a:t>Tendencia decreciente de la natalidad iniciada en </a:t>
            </a:r>
            <a:r>
              <a:rPr lang="ca-ES" sz="1400" dirty="0" smtClean="0"/>
              <a:t>2009. </a:t>
            </a:r>
            <a:r>
              <a:rPr lang="es-ES" sz="1400" dirty="0" smtClean="0"/>
              <a:t>La edad media </a:t>
            </a:r>
          </a:p>
          <a:p>
            <a:pPr algn="just">
              <a:buNone/>
            </a:pPr>
            <a:r>
              <a:rPr lang="es-ES" sz="1400" dirty="0" smtClean="0"/>
              <a:t>para tener un hijo se retrasa  y se sitúa en 31,7 años.”</a:t>
            </a:r>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buNone/>
            </a:pPr>
            <a:endParaRPr lang="es-ES" sz="1400" dirty="0" smtClean="0"/>
          </a:p>
          <a:p>
            <a:pPr algn="just">
              <a:buNone/>
            </a:pPr>
            <a:r>
              <a:rPr lang="es-ES" sz="1400" dirty="0" smtClean="0"/>
              <a:t>“Menor mortalidad y más esperanza de vida.</a:t>
            </a:r>
          </a:p>
          <a:p>
            <a:pPr algn="just">
              <a:buNone/>
            </a:pPr>
            <a:r>
              <a:rPr lang="es-ES" sz="1400" dirty="0" smtClean="0"/>
              <a:t>La esperanza de vida al nacimiento se sitúa en 82,82 años en 2013. En</a:t>
            </a:r>
          </a:p>
          <a:p>
            <a:pPr algn="just">
              <a:buNone/>
            </a:pPr>
            <a:r>
              <a:rPr lang="es-ES" sz="1400" dirty="0" smtClean="0"/>
              <a:t>mujeres alcanza los 85,60 años y en los hombres los 79,97.”</a:t>
            </a:r>
          </a:p>
          <a:p>
            <a:pPr>
              <a:buNone/>
            </a:pPr>
            <a:endParaRPr lang="ca-ES" sz="1400" dirty="0" smtClean="0"/>
          </a:p>
          <a:p>
            <a:pPr>
              <a:buNone/>
            </a:pPr>
            <a:endParaRPr lang="ca-ES" sz="14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9</a:t>
            </a:fld>
            <a:endParaRPr lang="ca-ES"/>
          </a:p>
        </p:txBody>
      </p:sp>
      <p:pic>
        <p:nvPicPr>
          <p:cNvPr id="4098" name="Picture 2"/>
          <p:cNvPicPr>
            <a:picLocks noChangeAspect="1" noChangeArrowheads="1"/>
          </p:cNvPicPr>
          <p:nvPr/>
        </p:nvPicPr>
        <p:blipFill>
          <a:blip r:embed="rId3" cstate="print"/>
          <a:srcRect l="12079" t="17514" r="70351" b="4189"/>
          <a:stretch>
            <a:fillRect/>
          </a:stretch>
        </p:blipFill>
        <p:spPr bwMode="auto">
          <a:xfrm>
            <a:off x="6572264" y="785794"/>
            <a:ext cx="2286016" cy="5429288"/>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cstate="print"/>
          <a:srcRect l="9919" t="23214" r="53294" b="41758"/>
          <a:stretch>
            <a:fillRect/>
          </a:stretch>
        </p:blipFill>
        <p:spPr bwMode="auto">
          <a:xfrm>
            <a:off x="1500166" y="2928934"/>
            <a:ext cx="4786346" cy="242889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Urbano">
      <a:dk1>
        <a:sysClr val="windowText" lastClr="000000"/>
      </a:dk1>
      <a:lt1>
        <a:sysClr val="window" lastClr="FFFFFF"/>
      </a:lt1>
      <a:dk2>
        <a:srgbClr val="424456"/>
      </a:dk2>
      <a:lt2>
        <a:srgbClr val="DEDEDE"/>
      </a:lt2>
      <a:accent1>
        <a:srgbClr val="53548A"/>
      </a:accent1>
      <a:accent2>
        <a:srgbClr val="438086"/>
      </a:accent2>
      <a:accent3>
        <a:srgbClr val="A04DA3"/>
      </a:accent3>
      <a:accent4>
        <a:srgbClr val="C4652D"/>
      </a:accent4>
      <a:accent5>
        <a:srgbClr val="8B5D3D"/>
      </a:accent5>
      <a:accent6>
        <a:srgbClr val="5C92B5"/>
      </a:accent6>
      <a:hlink>
        <a:srgbClr val="67AFBD"/>
      </a:hlink>
      <a:folHlink>
        <a:srgbClr val="C2A874"/>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816</TotalTime>
  <Words>1716</Words>
  <Application>Microsoft Office PowerPoint</Application>
  <PresentationFormat>Presentación en pantalla (4:3)</PresentationFormat>
  <Paragraphs>647</Paragraphs>
  <Slides>40</Slides>
  <Notes>39</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40</vt:i4>
      </vt:variant>
    </vt:vector>
  </HeadingPairs>
  <TitlesOfParts>
    <vt:vector size="45" baseType="lpstr">
      <vt:lpstr>Calibri</vt:lpstr>
      <vt:lpstr>Georgia</vt:lpstr>
      <vt:lpstr>Trebuchet MS</vt:lpstr>
      <vt:lpstr>Wingdings 2</vt:lpstr>
      <vt:lpstr>Urbano</vt:lpstr>
      <vt:lpstr>Estadística Pública:           Institut Nacional d’Estadística (INE)</vt:lpstr>
      <vt:lpstr>Guia</vt:lpstr>
      <vt:lpstr>Repàs presentació</vt:lpstr>
      <vt:lpstr>Llei 1989: Informació bàsica</vt:lpstr>
      <vt:lpstr>Llei 1989: Qüestions rellevants</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Dades d’Espanya</vt:lpstr>
      <vt:lpstr>El Sistema Estadístic de l’Administració de l’Estat </vt:lpstr>
      <vt:lpstr>INE </vt:lpstr>
      <vt:lpstr>INE </vt:lpstr>
      <vt:lpstr>INE </vt:lpstr>
      <vt:lpstr>Web de l’INE</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Llei 23/1998, de 30 de desembre, d’estadística de Catalunya</dc:title>
  <dc:creator>usuario</dc:creator>
  <cp:lastModifiedBy>Marc Rusiñol de Rueda</cp:lastModifiedBy>
  <cp:revision>78</cp:revision>
  <dcterms:created xsi:type="dcterms:W3CDTF">2016-02-06T11:08:06Z</dcterms:created>
  <dcterms:modified xsi:type="dcterms:W3CDTF">2016-02-27T17:25:35Z</dcterms:modified>
</cp:coreProperties>
</file>